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7"/>
  </p:notesMasterIdLst>
  <p:handoutMasterIdLst>
    <p:handoutMasterId r:id="rId28"/>
  </p:handoutMasterIdLst>
  <p:sldIdLst>
    <p:sldId id="296" r:id="rId5"/>
    <p:sldId id="299"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Lst>
  <p:sldSz cx="9144000" cy="6858000" type="letter"/>
  <p:notesSz cx="6985000" cy="9283700"/>
  <p:defaultTextStyle>
    <a:defPPr>
      <a:defRPr lang="en-US"/>
    </a:defPPr>
    <a:lvl1pPr algn="l" rtl="0" fontAlgn="base">
      <a:spcBef>
        <a:spcPct val="0"/>
      </a:spcBef>
      <a:spcAft>
        <a:spcPct val="0"/>
      </a:spcAft>
      <a:defRPr sz="3000" kern="1200">
        <a:solidFill>
          <a:srgbClr val="000000"/>
        </a:solidFill>
        <a:latin typeface="Helvetica Neue Light"/>
        <a:ea typeface="ヒラギノ角ゴ ProN W3"/>
        <a:cs typeface="ヒラギノ角ゴ ProN W3"/>
        <a:sym typeface="Helvetica Neue Light"/>
      </a:defRPr>
    </a:lvl1pPr>
    <a:lvl2pPr marL="320675" indent="136525" algn="l" rtl="0" fontAlgn="base">
      <a:spcBef>
        <a:spcPct val="0"/>
      </a:spcBef>
      <a:spcAft>
        <a:spcPct val="0"/>
      </a:spcAft>
      <a:defRPr sz="3000" kern="1200">
        <a:solidFill>
          <a:srgbClr val="000000"/>
        </a:solidFill>
        <a:latin typeface="Helvetica Neue Light"/>
        <a:ea typeface="ヒラギノ角ゴ ProN W3"/>
        <a:cs typeface="ヒラギノ角ゴ ProN W3"/>
        <a:sym typeface="Helvetica Neue Light"/>
      </a:defRPr>
    </a:lvl2pPr>
    <a:lvl3pPr marL="641350" indent="273050" algn="l" rtl="0" fontAlgn="base">
      <a:spcBef>
        <a:spcPct val="0"/>
      </a:spcBef>
      <a:spcAft>
        <a:spcPct val="0"/>
      </a:spcAft>
      <a:defRPr sz="3000" kern="1200">
        <a:solidFill>
          <a:srgbClr val="000000"/>
        </a:solidFill>
        <a:latin typeface="Helvetica Neue Light"/>
        <a:ea typeface="ヒラギノ角ゴ ProN W3"/>
        <a:cs typeface="ヒラギノ角ゴ ProN W3"/>
        <a:sym typeface="Helvetica Neue Light"/>
      </a:defRPr>
    </a:lvl3pPr>
    <a:lvl4pPr marL="963613" indent="407988" algn="l" rtl="0" fontAlgn="base">
      <a:spcBef>
        <a:spcPct val="0"/>
      </a:spcBef>
      <a:spcAft>
        <a:spcPct val="0"/>
      </a:spcAft>
      <a:defRPr sz="3000" kern="1200">
        <a:solidFill>
          <a:srgbClr val="000000"/>
        </a:solidFill>
        <a:latin typeface="Helvetica Neue Light"/>
        <a:ea typeface="ヒラギノ角ゴ ProN W3"/>
        <a:cs typeface="ヒラギノ角ゴ ProN W3"/>
        <a:sym typeface="Helvetica Neue Light"/>
      </a:defRPr>
    </a:lvl4pPr>
    <a:lvl5pPr marL="1284288" indent="544513" algn="l" rtl="0" fontAlgn="base">
      <a:spcBef>
        <a:spcPct val="0"/>
      </a:spcBef>
      <a:spcAft>
        <a:spcPct val="0"/>
      </a:spcAft>
      <a:defRPr sz="3000" kern="1200">
        <a:solidFill>
          <a:srgbClr val="000000"/>
        </a:solidFill>
        <a:latin typeface="Helvetica Neue Light"/>
        <a:ea typeface="ヒラギノ角ゴ ProN W3"/>
        <a:cs typeface="ヒラギノ角ゴ ProN W3"/>
        <a:sym typeface="Helvetica Neue Light"/>
      </a:defRPr>
    </a:lvl5pPr>
    <a:lvl6pPr marL="2286000" algn="l" defTabSz="914400" rtl="0" eaLnBrk="1" latinLnBrk="0" hangingPunct="1">
      <a:defRPr sz="3000" kern="1200">
        <a:solidFill>
          <a:srgbClr val="000000"/>
        </a:solidFill>
        <a:latin typeface="Helvetica Neue Light"/>
        <a:ea typeface="ヒラギノ角ゴ ProN W3"/>
        <a:cs typeface="ヒラギノ角ゴ ProN W3"/>
        <a:sym typeface="Helvetica Neue Light"/>
      </a:defRPr>
    </a:lvl6pPr>
    <a:lvl7pPr marL="2743200" algn="l" defTabSz="914400" rtl="0" eaLnBrk="1" latinLnBrk="0" hangingPunct="1">
      <a:defRPr sz="3000" kern="1200">
        <a:solidFill>
          <a:srgbClr val="000000"/>
        </a:solidFill>
        <a:latin typeface="Helvetica Neue Light"/>
        <a:ea typeface="ヒラギノ角ゴ ProN W3"/>
        <a:cs typeface="ヒラギノ角ゴ ProN W3"/>
        <a:sym typeface="Helvetica Neue Light"/>
      </a:defRPr>
    </a:lvl7pPr>
    <a:lvl8pPr marL="3200400" algn="l" defTabSz="914400" rtl="0" eaLnBrk="1" latinLnBrk="0" hangingPunct="1">
      <a:defRPr sz="3000" kern="1200">
        <a:solidFill>
          <a:srgbClr val="000000"/>
        </a:solidFill>
        <a:latin typeface="Helvetica Neue Light"/>
        <a:ea typeface="ヒラギノ角ゴ ProN W3"/>
        <a:cs typeface="ヒラギノ角ゴ ProN W3"/>
        <a:sym typeface="Helvetica Neue Light"/>
      </a:defRPr>
    </a:lvl8pPr>
    <a:lvl9pPr marL="3657600" algn="l" defTabSz="914400" rtl="0" eaLnBrk="1" latinLnBrk="0" hangingPunct="1">
      <a:defRPr sz="3000" kern="1200">
        <a:solidFill>
          <a:srgbClr val="000000"/>
        </a:solidFill>
        <a:latin typeface="Helvetica Neue Light"/>
        <a:ea typeface="ヒラギノ角ゴ ProN W3"/>
        <a:cs typeface="ヒラギノ角ゴ ProN W3"/>
        <a:sym typeface="Helvetica Neue Light"/>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8186" autoAdjust="0"/>
  </p:normalViewPr>
  <p:slideViewPr>
    <p:cSldViewPr>
      <p:cViewPr varScale="1">
        <p:scale>
          <a:sx n="86" d="100"/>
          <a:sy n="86" d="100"/>
        </p:scale>
        <p:origin x="1524" y="90"/>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61" d="100"/>
          <a:sy n="61" d="100"/>
        </p:scale>
        <p:origin x="-2693" y="-86"/>
      </p:cViewPr>
      <p:guideLst>
        <p:guide orient="horz" pos="2924"/>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B99C63A0-5F67-4EA3-AB80-6E91E54F4AAB}" type="datetimeFigureOut">
              <a:rPr lang="en-US" smtClean="0"/>
              <a:t>6/14/2018</a:t>
            </a:fld>
            <a:endParaRPr lang="en-US" dirty="0"/>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6481444D-7FB8-41FA-8974-2FE52036306E}" type="slidenum">
              <a:rPr lang="en-US" smtClean="0"/>
              <a:t>‹#›</a:t>
            </a:fld>
            <a:endParaRPr lang="en-US" dirty="0"/>
          </a:p>
        </p:txBody>
      </p:sp>
    </p:spTree>
    <p:extLst>
      <p:ext uri="{BB962C8B-B14F-4D97-AF65-F5344CB8AC3E}">
        <p14:creationId xmlns:p14="http://schemas.microsoft.com/office/powerpoint/2010/main" val="755761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a:defRPr sz="1200">
                <a:latin typeface="Helvetica Neue Light" charset="0"/>
                <a:ea typeface="ヒラギノ角ゴ ProN W3" charset="0"/>
                <a:cs typeface="ヒラギノ角ゴ ProN W3" charset="0"/>
                <a:sym typeface="Helvetica Neue Light" charset="0"/>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38878FF4-6F85-4D39-94E7-0DAAA1B3741D}" type="datetimeFigureOut">
              <a:rPr lang="en-US"/>
              <a:pPr>
                <a:defRPr/>
              </a:pPr>
              <a:t>6/14/2018</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a:defRPr sz="1200">
                <a:latin typeface="Helvetica Neue Light" charset="0"/>
                <a:ea typeface="ヒラギノ角ゴ ProN W3" charset="0"/>
                <a:cs typeface="ヒラギノ角ゴ ProN W3" charset="0"/>
                <a:sym typeface="Helvetica Neue Light" charset="0"/>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2958" tIns="46479" rIns="92958" bIns="46479" rtlCol="0" anchor="b"/>
          <a:lstStyle>
            <a:lvl1pPr algn="r">
              <a:defRPr sz="1200">
                <a:latin typeface="Helvetica Neue Light" charset="0"/>
                <a:ea typeface="ヒラギノ角ゴ ProN W3" charset="0"/>
                <a:cs typeface="ヒラギノ角ゴ ProN W3" charset="0"/>
                <a:sym typeface="Helvetica Neue Light" charset="0"/>
              </a:defRPr>
            </a:lvl1pPr>
          </a:lstStyle>
          <a:p>
            <a:pPr>
              <a:defRPr/>
            </a:pPr>
            <a:fld id="{CADBB2D7-830D-4A87-8970-F71CA1365A80}" type="slidenum">
              <a:rPr lang="en-US"/>
              <a:pPr>
                <a:defRPr/>
              </a:pPr>
              <a:t>‹#›</a:t>
            </a:fld>
            <a:endParaRPr lang="en-US" dirty="0"/>
          </a:p>
        </p:txBody>
      </p:sp>
    </p:spTree>
    <p:extLst>
      <p:ext uri="{BB962C8B-B14F-4D97-AF65-F5344CB8AC3E}">
        <p14:creationId xmlns:p14="http://schemas.microsoft.com/office/powerpoint/2010/main" val="2177974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mn-lt"/>
        <a:ea typeface="+mn-ea"/>
        <a:cs typeface="+mn-cs"/>
      </a:defRPr>
    </a:lvl1pPr>
    <a:lvl2pPr marL="320675" algn="l" rtl="0" eaLnBrk="0" fontAlgn="base" hangingPunct="0">
      <a:spcBef>
        <a:spcPct val="30000"/>
      </a:spcBef>
      <a:spcAft>
        <a:spcPct val="0"/>
      </a:spcAft>
      <a:defRPr sz="800" kern="1200">
        <a:solidFill>
          <a:schemeClr val="tx1"/>
        </a:solidFill>
        <a:latin typeface="+mn-lt"/>
        <a:ea typeface="+mn-ea"/>
        <a:cs typeface="+mn-cs"/>
      </a:defRPr>
    </a:lvl2pPr>
    <a:lvl3pPr marL="641350" algn="l" rtl="0" eaLnBrk="0" fontAlgn="base" hangingPunct="0">
      <a:spcBef>
        <a:spcPct val="30000"/>
      </a:spcBef>
      <a:spcAft>
        <a:spcPct val="0"/>
      </a:spcAft>
      <a:defRPr sz="800" kern="1200">
        <a:solidFill>
          <a:schemeClr val="tx1"/>
        </a:solidFill>
        <a:latin typeface="+mn-lt"/>
        <a:ea typeface="+mn-ea"/>
        <a:cs typeface="+mn-cs"/>
      </a:defRPr>
    </a:lvl3pPr>
    <a:lvl4pPr marL="963613" algn="l" rtl="0" eaLnBrk="0" fontAlgn="base" hangingPunct="0">
      <a:spcBef>
        <a:spcPct val="30000"/>
      </a:spcBef>
      <a:spcAft>
        <a:spcPct val="0"/>
      </a:spcAft>
      <a:defRPr sz="800" kern="1200">
        <a:solidFill>
          <a:schemeClr val="tx1"/>
        </a:solidFill>
        <a:latin typeface="+mn-lt"/>
        <a:ea typeface="+mn-ea"/>
        <a:cs typeface="+mn-cs"/>
      </a:defRPr>
    </a:lvl4pPr>
    <a:lvl5pPr marL="1284288" algn="l" rtl="0" eaLnBrk="0" fontAlgn="base" hangingPunct="0">
      <a:spcBef>
        <a:spcPct val="30000"/>
      </a:spcBef>
      <a:spcAft>
        <a:spcPct val="0"/>
      </a:spcAft>
      <a:defRPr sz="800" kern="1200">
        <a:solidFill>
          <a:schemeClr val="tx1"/>
        </a:solidFill>
        <a:latin typeface="+mn-lt"/>
        <a:ea typeface="+mn-ea"/>
        <a:cs typeface="+mn-cs"/>
      </a:defRPr>
    </a:lvl5pPr>
    <a:lvl6pPr marL="1607287" algn="l" defTabSz="642915" rtl="0" eaLnBrk="1" latinLnBrk="0" hangingPunct="1">
      <a:defRPr sz="800" kern="1200">
        <a:solidFill>
          <a:schemeClr val="tx1"/>
        </a:solidFill>
        <a:latin typeface="+mn-lt"/>
        <a:ea typeface="+mn-ea"/>
        <a:cs typeface="+mn-cs"/>
      </a:defRPr>
    </a:lvl6pPr>
    <a:lvl7pPr marL="1928744" algn="l" defTabSz="642915" rtl="0" eaLnBrk="1" latinLnBrk="0" hangingPunct="1">
      <a:defRPr sz="800" kern="1200">
        <a:solidFill>
          <a:schemeClr val="tx1"/>
        </a:solidFill>
        <a:latin typeface="+mn-lt"/>
        <a:ea typeface="+mn-ea"/>
        <a:cs typeface="+mn-cs"/>
      </a:defRPr>
    </a:lvl7pPr>
    <a:lvl8pPr marL="2250201" algn="l" defTabSz="642915" rtl="0" eaLnBrk="1" latinLnBrk="0" hangingPunct="1">
      <a:defRPr sz="800" kern="1200">
        <a:solidFill>
          <a:schemeClr val="tx1"/>
        </a:solidFill>
        <a:latin typeface="+mn-lt"/>
        <a:ea typeface="+mn-ea"/>
        <a:cs typeface="+mn-cs"/>
      </a:defRPr>
    </a:lvl8pPr>
    <a:lvl9pPr marL="2571659" algn="l" defTabSz="642915" rtl="0" eaLnBrk="1" latinLnBrk="0" hangingPunct="1">
      <a:defRPr sz="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0227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04525F-EF91-479B-916C-9C511C9A4037}" type="slidenum">
              <a:rPr lang="en-US" smtClean="0"/>
              <a:t>2</a:t>
            </a:fld>
            <a:endParaRPr lang="en-US" dirty="0"/>
          </a:p>
        </p:txBody>
      </p:sp>
    </p:spTree>
    <p:extLst>
      <p:ext uri="{BB962C8B-B14F-4D97-AF65-F5344CB8AC3E}">
        <p14:creationId xmlns:p14="http://schemas.microsoft.com/office/powerpoint/2010/main" val="5910343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1500" y="3200400"/>
            <a:ext cx="8001000" cy="995362"/>
          </a:xfrm>
        </p:spPr>
        <p:txBody>
          <a:bodyPr/>
          <a:lstStyle>
            <a:lvl1pPr>
              <a:defRPr sz="4000"/>
            </a:lvl1pPr>
          </a:lstStyle>
          <a:p>
            <a:r>
              <a:rPr lang="en-US"/>
              <a:t>Click to edit Master title style</a:t>
            </a:r>
            <a:endParaRPr lang="en-US" dirty="0"/>
          </a:p>
        </p:txBody>
      </p:sp>
      <p:sp>
        <p:nvSpPr>
          <p:cNvPr id="3" name="Subtitle 2"/>
          <p:cNvSpPr>
            <a:spLocks noGrp="1"/>
          </p:cNvSpPr>
          <p:nvPr>
            <p:ph type="subTitle" idx="1"/>
          </p:nvPr>
        </p:nvSpPr>
        <p:spPr>
          <a:xfrm>
            <a:off x="4800600" y="4648200"/>
            <a:ext cx="3962400" cy="1524000"/>
          </a:xfrm>
          <a:prstGeom prst="rect">
            <a:avLst/>
          </a:prstGeom>
        </p:spPr>
        <p:txBody>
          <a:bodyPr lIns="64291" tIns="32146" rIns="64291" bIns="32146"/>
          <a:lstStyle>
            <a:lvl1pPr marL="0" indent="0" algn="r">
              <a:buFont typeface="Arial" pitchFamily="34" charset="0"/>
              <a:buNone/>
              <a:defRPr sz="2000">
                <a:latin typeface="Arial" panose="020B0604020202020204" pitchFamily="34" charset="0"/>
                <a:cs typeface="Arial" panose="020B0604020202020204" pitchFamily="34" charset="0"/>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en-US"/>
              <a:t>Click to edit Master subtitle style</a:t>
            </a:r>
            <a:endParaRPr lang="en-US" dirty="0"/>
          </a:p>
        </p:txBody>
      </p:sp>
      <p:pic>
        <p:nvPicPr>
          <p:cNvPr id="5" name="Picture 7" descr="C:\Users\mkgrumba\Desktop\UrbanWindows.jpg"/>
          <p:cNvPicPr>
            <a:picLocks noChangeAspect="1" noChangeArrowheads="1"/>
          </p:cNvPicPr>
          <p:nvPr userDrawn="1"/>
        </p:nvPicPr>
        <p:blipFill>
          <a:blip r:embed="rId2"/>
          <a:srcRect/>
          <a:stretch>
            <a:fillRect/>
          </a:stretch>
        </p:blipFill>
        <p:spPr bwMode="auto">
          <a:xfrm>
            <a:off x="0" y="507546"/>
            <a:ext cx="9144000" cy="2390775"/>
          </a:xfrm>
          <a:prstGeom prst="rect">
            <a:avLst/>
          </a:prstGeom>
          <a:noFill/>
          <a:effectLst>
            <a:outerShdw blurRad="50800" dist="50800" dir="5400000" sx="103000" sy="103000" algn="ctr" rotWithShape="0">
              <a:schemeClr val="accent1"/>
            </a:outerShdw>
          </a:effectLst>
          <a:extLst>
            <a:ext uri="{909E8E84-426E-40DD-AFC4-6F175D3DCCD1}">
              <a14:hiddenFill xmlns:a14="http://schemas.microsoft.com/office/drawing/2010/main">
                <a:solidFill>
                  <a:srgbClr val="FFFFFF"/>
                </a:solidFill>
              </a14:hiddenFill>
            </a:ext>
          </a:extLst>
        </p:spPr>
      </p:pic>
      <p:sp>
        <p:nvSpPr>
          <p:cNvPr id="7" name="Slide Number Placeholder 6"/>
          <p:cNvSpPr>
            <a:spLocks noGrp="1"/>
          </p:cNvSpPr>
          <p:nvPr>
            <p:ph type="sldNum" sz="quarter" idx="12"/>
          </p:nvPr>
        </p:nvSpPr>
        <p:spPr>
          <a:xfrm>
            <a:off x="3505200" y="6416675"/>
            <a:ext cx="2133600" cy="365125"/>
          </a:xfrm>
        </p:spPr>
        <p:txBody>
          <a:bodyPr/>
          <a:lstStyle/>
          <a:p>
            <a:fld id="{46460557-0BF3-42DC-98BE-9D1A3FFF5404}" type="slidenum">
              <a:rPr lang="en-US" smtClean="0"/>
              <a:t>‹#›</a:t>
            </a:fld>
            <a:endParaRPr lang="en-US" dirty="0"/>
          </a:p>
        </p:txBody>
      </p:sp>
      <p:sp>
        <p:nvSpPr>
          <p:cNvPr id="8" name="TextBox 1"/>
          <p:cNvSpPr txBox="1">
            <a:spLocks noChangeArrowheads="1"/>
          </p:cNvSpPr>
          <p:nvPr userDrawn="1"/>
        </p:nvSpPr>
        <p:spPr bwMode="auto">
          <a:xfrm>
            <a:off x="146624" y="6508475"/>
            <a:ext cx="2894013" cy="203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291" tIns="32146" rIns="64291" bIns="32146">
            <a:spAutoFit/>
          </a:bodyPr>
          <a:lstStyle>
            <a:lvl1pPr eaLnBrk="0" hangingPunct="0">
              <a:defRPr sz="3000">
                <a:solidFill>
                  <a:srgbClr val="000000"/>
                </a:solidFill>
                <a:latin typeface="Helvetica Neue Light"/>
                <a:ea typeface="ヒラギノ角ゴ ProN W3"/>
                <a:cs typeface="ヒラギノ角ゴ ProN W3"/>
                <a:sym typeface="Helvetica Neue Light"/>
              </a:defRPr>
            </a:lvl1pPr>
            <a:lvl2pPr marL="742950" indent="-285750" eaLnBrk="0" hangingPunct="0">
              <a:defRPr sz="3000">
                <a:solidFill>
                  <a:srgbClr val="000000"/>
                </a:solidFill>
                <a:latin typeface="Helvetica Neue Light"/>
                <a:ea typeface="ヒラギノ角ゴ ProN W3"/>
                <a:cs typeface="ヒラギノ角ゴ ProN W3"/>
                <a:sym typeface="Helvetica Neue Light"/>
              </a:defRPr>
            </a:lvl2pPr>
            <a:lvl3pPr marL="1143000" indent="-228600" eaLnBrk="0" hangingPunct="0">
              <a:defRPr sz="3000">
                <a:solidFill>
                  <a:srgbClr val="000000"/>
                </a:solidFill>
                <a:latin typeface="Helvetica Neue Light"/>
                <a:ea typeface="ヒラギノ角ゴ ProN W3"/>
                <a:cs typeface="ヒラギノ角ゴ ProN W3"/>
                <a:sym typeface="Helvetica Neue Light"/>
              </a:defRPr>
            </a:lvl3pPr>
            <a:lvl4pPr marL="1600200" indent="-228600" eaLnBrk="0" hangingPunct="0">
              <a:defRPr sz="3000">
                <a:solidFill>
                  <a:srgbClr val="000000"/>
                </a:solidFill>
                <a:latin typeface="Helvetica Neue Light"/>
                <a:ea typeface="ヒラギノ角ゴ ProN W3"/>
                <a:cs typeface="ヒラギノ角ゴ ProN W3"/>
                <a:sym typeface="Helvetica Neue Light"/>
              </a:defRPr>
            </a:lvl4pPr>
            <a:lvl5pPr marL="2057400" indent="-228600" eaLnBrk="0" hangingPunct="0">
              <a:defRPr sz="30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30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30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30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3000">
                <a:solidFill>
                  <a:srgbClr val="000000"/>
                </a:solidFill>
                <a:latin typeface="Helvetica Neue Light"/>
                <a:ea typeface="ヒラギノ角ゴ ProN W3"/>
                <a:cs typeface="ヒラギノ角ゴ ProN W3"/>
                <a:sym typeface="Helvetica Neue Light"/>
              </a:defRPr>
            </a:lvl9pPr>
          </a:lstStyle>
          <a:p>
            <a:pPr eaLnBrk="1" hangingPunct="1">
              <a:defRPr/>
            </a:pPr>
            <a:r>
              <a:rPr lang="en-US" sz="900" dirty="0"/>
              <a:t>© 2018 All materials are proprietary. </a:t>
            </a:r>
          </a:p>
        </p:txBody>
      </p:sp>
    </p:spTree>
    <p:extLst>
      <p:ext uri="{BB962C8B-B14F-4D97-AF65-F5344CB8AC3E}">
        <p14:creationId xmlns:p14="http://schemas.microsoft.com/office/powerpoint/2010/main" val="135534682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 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990600" y="1066800"/>
            <a:ext cx="7983537" cy="914400"/>
          </a:xfrm>
          <a:prstGeom prst="rect">
            <a:avLst/>
          </a:prstGeom>
        </p:spPr>
        <p:txBody>
          <a:bodyPr/>
          <a:lstStyle>
            <a:lvl1pPr>
              <a:defRPr sz="3200" i="1"/>
            </a:lvl1pPr>
          </a:lstStyle>
          <a:p>
            <a:pPr lvl="0">
              <a:defRPr sz="1800" i="0">
                <a:uFillTx/>
              </a:defRPr>
            </a:pPr>
            <a:r>
              <a:rPr lang="en-US" sz="3200" i="1">
                <a:uFill>
                  <a:solidFill/>
                </a:uFill>
              </a:rPr>
              <a:t>Click to edit Master title style</a:t>
            </a:r>
            <a:endParaRPr sz="3200" i="1">
              <a:uFill>
                <a:solidFill/>
              </a:uFill>
            </a:endParaRPr>
          </a:p>
        </p:txBody>
      </p:sp>
    </p:spTree>
    <p:extLst>
      <p:ext uri="{BB962C8B-B14F-4D97-AF65-F5344CB8AC3E}">
        <p14:creationId xmlns:p14="http://schemas.microsoft.com/office/powerpoint/2010/main" val="18307594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5" name="Rectangle 2"/>
          <p:cNvSpPr>
            <a:spLocks/>
          </p:cNvSpPr>
          <p:nvPr userDrawn="1"/>
        </p:nvSpPr>
        <p:spPr bwMode="auto">
          <a:xfrm>
            <a:off x="957036" y="990600"/>
            <a:ext cx="8197850" cy="1071562"/>
          </a:xfrm>
          <a:prstGeom prst="rect">
            <a:avLst/>
          </a:prstGeom>
          <a:solidFill>
            <a:srgbClr val="FFCC66"/>
          </a:solidFill>
          <a:ln>
            <a:noFill/>
          </a:ln>
          <a:extLst>
            <a:ext uri="{91240B29-F687-4F45-9708-019B960494DF}">
              <a14:hiddenLine xmlns:a14="http://schemas.microsoft.com/office/drawing/2010/main" w="25400">
                <a:solidFill>
                  <a:schemeClr val="tx1"/>
                </a:solidFill>
                <a:miter lim="800000"/>
                <a:headEnd/>
                <a:tailEnd/>
              </a14:hiddenLine>
            </a:ext>
          </a:extLst>
        </p:spPr>
        <p:txBody>
          <a:bodyPr lIns="0" tIns="0" rIns="0" bIns="0"/>
          <a:lstStyle/>
          <a:p>
            <a:pPr algn="ctr"/>
            <a:endParaRPr lang="en-US" dirty="0">
              <a:solidFill>
                <a:schemeClr val="tx1"/>
              </a:solidFill>
            </a:endParaRPr>
          </a:p>
        </p:txBody>
      </p:sp>
      <p:sp>
        <p:nvSpPr>
          <p:cNvPr id="7" name="Content Placeholder 6"/>
          <p:cNvSpPr>
            <a:spLocks noGrp="1"/>
          </p:cNvSpPr>
          <p:nvPr>
            <p:ph sz="quarter" idx="10"/>
          </p:nvPr>
        </p:nvSpPr>
        <p:spPr>
          <a:xfrm>
            <a:off x="1066800" y="2286000"/>
            <a:ext cx="7772400" cy="3810000"/>
          </a:xfrm>
          <a:prstGeom prst="rect">
            <a:avLst/>
          </a:prstGeom>
        </p:spPr>
        <p:txBody>
          <a:bodyPr/>
          <a:lstStyle>
            <a:lvl1pPr marL="285750" indent="-285750">
              <a:buFont typeface="Arial" panose="020B0604020202020204" pitchFamily="34" charset="0"/>
              <a:buChar char="•"/>
              <a:defRPr sz="2800">
                <a:latin typeface="Arial" panose="020B0604020202020204" pitchFamily="34" charset="0"/>
                <a:cs typeface="Arial" panose="020B0604020202020204" pitchFamily="34" charset="0"/>
              </a:defRPr>
            </a:lvl1pPr>
            <a:lvl2pPr marL="608013" indent="-285750">
              <a:buFont typeface="Arial" panose="020B0604020202020204" pitchFamily="34" charset="0"/>
              <a:buChar char="−"/>
              <a:defRPr sz="2400">
                <a:latin typeface="Arial" panose="020B0604020202020204" pitchFamily="34" charset="0"/>
                <a:cs typeface="Arial" panose="020B0604020202020204" pitchFamily="34" charset="0"/>
              </a:defRPr>
            </a:lvl2pPr>
            <a:lvl3pPr marL="928687" indent="-285750">
              <a:buFont typeface="Arial" panose="020B0604020202020204" pitchFamily="34" charset="0"/>
              <a:buChar char="•"/>
              <a:defRPr>
                <a:latin typeface="Arial" panose="020B0604020202020204" pitchFamily="34" charset="0"/>
                <a:cs typeface="Arial" panose="020B0604020202020204" pitchFamily="34" charset="0"/>
              </a:defRPr>
            </a:lvl3pPr>
            <a:lvl4pPr marL="1249362" indent="-285750">
              <a:buFont typeface="Arial" panose="020B0604020202020204" pitchFamily="34" charset="0"/>
              <a:buChar char="•"/>
              <a:defRPr>
                <a:latin typeface="Arial" panose="020B0604020202020204" pitchFamily="34" charset="0"/>
                <a:cs typeface="Arial" panose="020B0604020202020204" pitchFamily="34" charset="0"/>
              </a:defRPr>
            </a:lvl4pPr>
            <a:lvl5pPr marL="1571625" indent="-285750">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a:xfrm>
            <a:off x="1066801" y="1143000"/>
            <a:ext cx="7924800" cy="838200"/>
          </a:xfrm>
        </p:spPr>
        <p:txBody>
          <a:bodyPr/>
          <a:lstStyle>
            <a:lvl1pPr>
              <a:defRPr sz="3600" b="1">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Date Placeholder 3"/>
          <p:cNvSpPr>
            <a:spLocks noGrp="1"/>
          </p:cNvSpPr>
          <p:nvPr>
            <p:ph type="dt" sz="half" idx="11"/>
          </p:nvPr>
        </p:nvSpPr>
        <p:spPr>
          <a:xfrm>
            <a:off x="457200" y="6356350"/>
            <a:ext cx="2133600" cy="365125"/>
          </a:xfrm>
          <a:prstGeom prst="rect">
            <a:avLst/>
          </a:prstGeom>
        </p:spPr>
        <p:txBody>
          <a:bodyPr/>
          <a:lstStyle/>
          <a:p>
            <a:r>
              <a:rPr lang="en-US" dirty="0"/>
              <a:t>©2015</a:t>
            </a:r>
          </a:p>
        </p:txBody>
      </p:sp>
      <p:sp>
        <p:nvSpPr>
          <p:cNvPr id="6" name="Footer Placeholder 5"/>
          <p:cNvSpPr>
            <a:spLocks noGrp="1"/>
          </p:cNvSpPr>
          <p:nvPr>
            <p:ph type="ftr" sz="quarter" idx="12"/>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3"/>
          </p:nvPr>
        </p:nvSpPr>
        <p:spPr/>
        <p:txBody>
          <a:bodyPr/>
          <a:lstStyle/>
          <a:p>
            <a:fld id="{46460557-0BF3-42DC-98BE-9D1A3FFF5404}" type="slidenum">
              <a:rPr lang="en-US" smtClean="0"/>
              <a:t>‹#›</a:t>
            </a:fld>
            <a:endParaRPr lang="en-US" dirty="0"/>
          </a:p>
        </p:txBody>
      </p:sp>
    </p:spTree>
    <p:extLst>
      <p:ext uri="{BB962C8B-B14F-4D97-AF65-F5344CB8AC3E}">
        <p14:creationId xmlns:p14="http://schemas.microsoft.com/office/powerpoint/2010/main" val="295414503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1"/>
            <a:ext cx="7772176" cy="1361777"/>
          </a:xfrm>
        </p:spPr>
        <p:txBody>
          <a:bodyPr anchor="t"/>
          <a:lstStyle>
            <a:lvl1pPr algn="l">
              <a:defRPr sz="2800" b="1" cap="all"/>
            </a:lvl1pPr>
          </a:lstStyle>
          <a:p>
            <a:r>
              <a:rPr lang="en-US"/>
              <a:t>Click to edit Master title style</a:t>
            </a:r>
          </a:p>
        </p:txBody>
      </p:sp>
      <p:sp>
        <p:nvSpPr>
          <p:cNvPr id="3" name="Text Placeholder 2"/>
          <p:cNvSpPr>
            <a:spLocks noGrp="1"/>
          </p:cNvSpPr>
          <p:nvPr>
            <p:ph type="body" idx="1"/>
          </p:nvPr>
        </p:nvSpPr>
        <p:spPr>
          <a:xfrm>
            <a:off x="722189" y="2906613"/>
            <a:ext cx="7772176" cy="1500188"/>
          </a:xfrm>
          <a:prstGeom prst="rect">
            <a:avLst/>
          </a:prstGeom>
        </p:spPr>
        <p:txBody>
          <a:bodyPr lIns="64291" tIns="32146" rIns="64291" bIns="32146"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en-US"/>
              <a:t>Click to edit Master text styles</a:t>
            </a:r>
          </a:p>
        </p:txBody>
      </p:sp>
    </p:spTree>
    <p:extLst>
      <p:ext uri="{BB962C8B-B14F-4D97-AF65-F5344CB8AC3E}">
        <p14:creationId xmlns:p14="http://schemas.microsoft.com/office/powerpoint/2010/main" val="425051380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647" y="1600647"/>
            <a:ext cx="4060775" cy="4525119"/>
          </a:xfrm>
          <a:prstGeom prst="rect">
            <a:avLst/>
          </a:prstGeom>
        </p:spPr>
        <p:txBody>
          <a:bodyPr lIns="64291" tIns="32146" rIns="64291" bIns="32146"/>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5579" y="1600647"/>
            <a:ext cx="4060775" cy="4525119"/>
          </a:xfrm>
          <a:prstGeom prst="rect">
            <a:avLst/>
          </a:prstGeom>
        </p:spPr>
        <p:txBody>
          <a:bodyPr lIns="64291" tIns="32146" rIns="64291" bIns="32146"/>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9565143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647" y="1534791"/>
            <a:ext cx="4039568" cy="639589"/>
          </a:xfrm>
          <a:prstGeom prst="rect">
            <a:avLst/>
          </a:prstGeom>
        </p:spPr>
        <p:txBody>
          <a:bodyPr lIns="64291" tIns="32146" rIns="64291" bIns="32146"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Click to edit Master text styles</a:t>
            </a:r>
          </a:p>
        </p:txBody>
      </p:sp>
      <p:sp>
        <p:nvSpPr>
          <p:cNvPr id="4" name="Content Placeholder 3"/>
          <p:cNvSpPr>
            <a:spLocks noGrp="1"/>
          </p:cNvSpPr>
          <p:nvPr>
            <p:ph sz="half" idx="2"/>
          </p:nvPr>
        </p:nvSpPr>
        <p:spPr>
          <a:xfrm>
            <a:off x="457647" y="2174379"/>
            <a:ext cx="4039568" cy="3951387"/>
          </a:xfrm>
          <a:prstGeom prst="rect">
            <a:avLst/>
          </a:prstGeom>
        </p:spPr>
        <p:txBody>
          <a:bodyPr lIns="64291" tIns="32146" rIns="64291" bIns="32146"/>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4555" y="1534791"/>
            <a:ext cx="4041799" cy="639589"/>
          </a:xfrm>
          <a:prstGeom prst="rect">
            <a:avLst/>
          </a:prstGeom>
        </p:spPr>
        <p:txBody>
          <a:bodyPr lIns="64291" tIns="32146" rIns="64291" bIns="32146"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en-US"/>
              <a:t>Click to edit Master text styles</a:t>
            </a:r>
          </a:p>
        </p:txBody>
      </p:sp>
      <p:sp>
        <p:nvSpPr>
          <p:cNvPr id="6" name="Content Placeholder 5"/>
          <p:cNvSpPr>
            <a:spLocks noGrp="1"/>
          </p:cNvSpPr>
          <p:nvPr>
            <p:ph sz="quarter" idx="4"/>
          </p:nvPr>
        </p:nvSpPr>
        <p:spPr>
          <a:xfrm>
            <a:off x="4644555" y="2174379"/>
            <a:ext cx="4041799" cy="3951387"/>
          </a:xfrm>
          <a:prstGeom prst="rect">
            <a:avLst/>
          </a:prstGeom>
        </p:spPr>
        <p:txBody>
          <a:bodyPr lIns="64291" tIns="32146" rIns="64291" bIns="32146"/>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424678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7746239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340712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en-US"/>
              <a:t>Click to edit Master title style</a:t>
            </a:r>
          </a:p>
        </p:txBody>
      </p:sp>
      <p:sp>
        <p:nvSpPr>
          <p:cNvPr id="3" name="Content Placeholder 2"/>
          <p:cNvSpPr>
            <a:spLocks noGrp="1"/>
          </p:cNvSpPr>
          <p:nvPr>
            <p:ph idx="1"/>
          </p:nvPr>
        </p:nvSpPr>
        <p:spPr>
          <a:xfrm>
            <a:off x="3575224" y="273472"/>
            <a:ext cx="5111130" cy="5852294"/>
          </a:xfrm>
          <a:prstGeom prst="rect">
            <a:avLst/>
          </a:prstGeom>
        </p:spPr>
        <p:txBody>
          <a:bodyPr lIns="64291" tIns="32146" rIns="64291" bIns="32146"/>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647" y="1435448"/>
            <a:ext cx="3008189" cy="4690318"/>
          </a:xfrm>
          <a:prstGeom prst="rect">
            <a:avLst/>
          </a:prstGeom>
        </p:spPr>
        <p:txBody>
          <a:bodyPr lIns="64291" tIns="32146" rIns="64291" bIns="32146"/>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Click to edit Master text styles</a:t>
            </a:r>
          </a:p>
        </p:txBody>
      </p:sp>
    </p:spTree>
    <p:extLst>
      <p:ext uri="{BB962C8B-B14F-4D97-AF65-F5344CB8AC3E}">
        <p14:creationId xmlns:p14="http://schemas.microsoft.com/office/powerpoint/2010/main" val="116786087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en-US"/>
              <a:t>Click to edit Master title style</a:t>
            </a:r>
          </a:p>
        </p:txBody>
      </p:sp>
      <p:sp>
        <p:nvSpPr>
          <p:cNvPr id="3" name="Picture Placeholder 2"/>
          <p:cNvSpPr>
            <a:spLocks noGrp="1"/>
          </p:cNvSpPr>
          <p:nvPr>
            <p:ph type="pic" idx="1"/>
          </p:nvPr>
        </p:nvSpPr>
        <p:spPr>
          <a:xfrm>
            <a:off x="1792635" y="612800"/>
            <a:ext cx="5486177" cy="4114354"/>
          </a:xfrm>
          <a:prstGeom prst="rect">
            <a:avLst/>
          </a:prstGeom>
        </p:spPr>
        <p:txBody>
          <a:bodyPr lIns="64291" tIns="32146" rIns="64291" bIns="32146"/>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en-US" noProof="0" dirty="0">
                <a:sym typeface="Helvetica Neue" charset="0"/>
              </a:rPr>
              <a:t>Click icon to add picture</a:t>
            </a:r>
          </a:p>
        </p:txBody>
      </p:sp>
      <p:sp>
        <p:nvSpPr>
          <p:cNvPr id="4" name="Text Placeholder 3"/>
          <p:cNvSpPr>
            <a:spLocks noGrp="1"/>
          </p:cNvSpPr>
          <p:nvPr>
            <p:ph type="body" sz="half" idx="2"/>
          </p:nvPr>
        </p:nvSpPr>
        <p:spPr>
          <a:xfrm>
            <a:off x="1792635" y="5367859"/>
            <a:ext cx="5486177" cy="804788"/>
          </a:xfrm>
          <a:prstGeom prst="rect">
            <a:avLst/>
          </a:prstGeom>
        </p:spPr>
        <p:txBody>
          <a:bodyPr lIns="64291" tIns="32146" rIns="64291" bIns="32146"/>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en-US"/>
              <a:t>Click to edit Master text styles</a:t>
            </a:r>
          </a:p>
        </p:txBody>
      </p:sp>
    </p:spTree>
    <p:extLst>
      <p:ext uri="{BB962C8B-B14F-4D97-AF65-F5344CB8AC3E}">
        <p14:creationId xmlns:p14="http://schemas.microsoft.com/office/powerpoint/2010/main" val="136420910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01638" y="2608263"/>
            <a:ext cx="8340725" cy="1643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35717" tIns="35717" rIns="35717" bIns="35717" numCol="1" anchor="ctr" anchorCtr="0" compatLnSpc="1">
            <a:prstTxWarp prst="textNoShape">
              <a:avLst/>
            </a:prstTxWarp>
          </a:bodyPr>
          <a:lstStyle/>
          <a:p>
            <a:pPr lvl="0"/>
            <a:r>
              <a:rPr lang="en-US">
                <a:sym typeface="Helvetica Neue Light"/>
              </a:rPr>
              <a:t>Click to edit Master title style</a:t>
            </a:r>
            <a:endParaRPr lang="en-US" dirty="0">
              <a:sym typeface="Helvetica Neue Light"/>
            </a:endParaRPr>
          </a:p>
        </p:txBody>
      </p:sp>
      <p:pic>
        <p:nvPicPr>
          <p:cNvPr id="1028" name="Picture 4" descr="http://secpor4/marketing/Lists/Announcements/Attachments/3/PretiLogo.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204857" y="6276975"/>
            <a:ext cx="2700337"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a:xfrm>
            <a:off x="3505200" y="6416675"/>
            <a:ext cx="2133600" cy="365125"/>
          </a:xfrm>
          <a:prstGeom prst="rect">
            <a:avLst/>
          </a:prstGeom>
        </p:spPr>
        <p:txBody>
          <a:bodyPr vert="horz" lIns="91440" tIns="45720" rIns="91440" bIns="45720" rtlCol="0" anchor="ctr"/>
          <a:lstStyle>
            <a:lvl1pPr algn="ctr">
              <a:defRPr sz="1000">
                <a:solidFill>
                  <a:schemeClr val="tx1">
                    <a:tint val="75000"/>
                  </a:schemeClr>
                </a:solidFill>
                <a:latin typeface="Arial" panose="020B0604020202020204" pitchFamily="34" charset="0"/>
                <a:cs typeface="Arial" panose="020B0604020202020204" pitchFamily="34" charset="0"/>
              </a:defRPr>
            </a:lvl1pPr>
          </a:lstStyle>
          <a:p>
            <a:fld id="{46460557-0BF3-42DC-98BE-9D1A3FFF5404}" type="slidenum">
              <a:rPr lang="en-US" smtClean="0"/>
              <a:pPr/>
              <a:t>‹#›</a:t>
            </a:fld>
            <a:endParaRPr lang="en-US" dirty="0"/>
          </a:p>
        </p:txBody>
      </p:sp>
      <p:sp>
        <p:nvSpPr>
          <p:cNvPr id="6" name="Footer Placeholder 5"/>
          <p:cNvSpPr>
            <a:spLocks noGrp="1"/>
          </p:cNvSpPr>
          <p:nvPr>
            <p:ph type="ftr" sz="quarter" idx="3"/>
          </p:nvPr>
        </p:nvSpPr>
        <p:spPr>
          <a:xfrm>
            <a:off x="228600" y="6508750"/>
            <a:ext cx="1828800" cy="273050"/>
          </a:xfrm>
          <a:prstGeom prst="rect">
            <a:avLst/>
          </a:prstGeom>
        </p:spPr>
        <p:txBody>
          <a:bodyPr/>
          <a:lstStyle>
            <a:lvl1pPr>
              <a:defRPr sz="900">
                <a:solidFill>
                  <a:schemeClr val="tx1">
                    <a:lumMod val="50000"/>
                    <a:lumOff val="50000"/>
                  </a:schemeClr>
                </a:solidFill>
                <a:latin typeface="Arial" panose="020B0604020202020204" pitchFamily="34" charset="0"/>
                <a:cs typeface="Arial" panose="020B0604020202020204" pitchFamily="34" charset="0"/>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Lst>
  <p:transition/>
  <p:hf hdr="0" ftr="0" dt="0"/>
  <p:txStyles>
    <p:titleStyle>
      <a:lvl1pPr algn="l" rtl="0" eaLnBrk="1" fontAlgn="base" hangingPunct="1">
        <a:spcBef>
          <a:spcPct val="0"/>
        </a:spcBef>
        <a:spcAft>
          <a:spcPct val="0"/>
        </a:spcAft>
        <a:defRPr sz="3000">
          <a:solidFill>
            <a:schemeClr val="tx1"/>
          </a:solidFill>
          <a:latin typeface="Arial" panose="020B0604020202020204" pitchFamily="34" charset="0"/>
          <a:ea typeface="+mj-ea"/>
          <a:cs typeface="Arial" panose="020B0604020202020204" pitchFamily="34" charset="0"/>
          <a:sym typeface="Helvetica Neue Light"/>
        </a:defRPr>
      </a:lvl1pPr>
      <a:lvl2pPr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a:defRPr>
      </a:lvl2pPr>
      <a:lvl3pPr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a:defRPr>
      </a:lvl3pPr>
      <a:lvl4pPr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a:defRPr>
      </a:lvl4pPr>
      <a:lvl5pPr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a:defRPr>
      </a:lvl5pPr>
      <a:lvl6pPr marL="321457"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charset="0"/>
        </a:defRPr>
      </a:lvl6pPr>
      <a:lvl7pPr marL="642915"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charset="0"/>
        </a:defRPr>
      </a:lvl7pPr>
      <a:lvl8pPr marL="964372"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charset="0"/>
        </a:defRPr>
      </a:lvl8pPr>
      <a:lvl9pPr marL="1285829" algn="l" rtl="0" eaLnBrk="1" fontAlgn="base" hangingPunct="1">
        <a:spcBef>
          <a:spcPct val="0"/>
        </a:spcBef>
        <a:spcAft>
          <a:spcPct val="0"/>
        </a:spcAft>
        <a:defRPr sz="30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39713" indent="-239713" algn="l" rtl="0" eaLnBrk="1" fontAlgn="base" hangingPunct="1">
        <a:spcBef>
          <a:spcPct val="0"/>
        </a:spcBef>
        <a:spcAft>
          <a:spcPct val="0"/>
        </a:spcAft>
        <a:defRPr>
          <a:solidFill>
            <a:srgbClr val="606060"/>
          </a:solidFill>
          <a:latin typeface="+mn-lt"/>
          <a:ea typeface="+mn-ea"/>
          <a:cs typeface="+mn-cs"/>
          <a:sym typeface="Helvetica Neue"/>
        </a:defRPr>
      </a:lvl1pPr>
      <a:lvl2pPr marL="522288" indent="-200025" algn="l" rtl="0" eaLnBrk="1" fontAlgn="base" hangingPunct="1">
        <a:spcBef>
          <a:spcPct val="0"/>
        </a:spcBef>
        <a:spcAft>
          <a:spcPct val="0"/>
        </a:spcAft>
        <a:defRPr>
          <a:solidFill>
            <a:srgbClr val="606060"/>
          </a:solidFill>
          <a:latin typeface="+mn-lt"/>
          <a:ea typeface="+mn-ea"/>
          <a:cs typeface="+mn-cs"/>
          <a:sym typeface="Helvetica Neue"/>
        </a:defRPr>
      </a:lvl2pPr>
      <a:lvl3pPr marL="803275" indent="-160338" algn="l" rtl="0" eaLnBrk="1" fontAlgn="base" hangingPunct="1">
        <a:spcBef>
          <a:spcPct val="0"/>
        </a:spcBef>
        <a:spcAft>
          <a:spcPct val="0"/>
        </a:spcAft>
        <a:defRPr>
          <a:solidFill>
            <a:srgbClr val="606060"/>
          </a:solidFill>
          <a:latin typeface="+mn-lt"/>
          <a:ea typeface="+mn-ea"/>
          <a:cs typeface="+mn-cs"/>
          <a:sym typeface="Helvetica Neue"/>
        </a:defRPr>
      </a:lvl3pPr>
      <a:lvl4pPr marL="1123950" indent="-160338" algn="l" rtl="0" eaLnBrk="1" fontAlgn="base" hangingPunct="1">
        <a:spcBef>
          <a:spcPct val="0"/>
        </a:spcBef>
        <a:spcAft>
          <a:spcPct val="0"/>
        </a:spcAft>
        <a:defRPr>
          <a:solidFill>
            <a:srgbClr val="606060"/>
          </a:solidFill>
          <a:latin typeface="+mn-lt"/>
          <a:ea typeface="+mn-ea"/>
          <a:cs typeface="+mn-cs"/>
          <a:sym typeface="Helvetica Neue"/>
        </a:defRPr>
      </a:lvl4pPr>
      <a:lvl5pPr marL="1446213" indent="-160338" algn="l" rtl="0" eaLnBrk="1" fontAlgn="base" hangingPunct="1">
        <a:spcBef>
          <a:spcPct val="0"/>
        </a:spcBef>
        <a:spcAft>
          <a:spcPct val="0"/>
        </a:spcAft>
        <a:defRPr>
          <a:solidFill>
            <a:srgbClr val="606060"/>
          </a:solidFill>
          <a:latin typeface="+mn-lt"/>
          <a:ea typeface="+mn-ea"/>
          <a:cs typeface="+mn-cs"/>
          <a:sym typeface="Helvetica Neue"/>
        </a:defRPr>
      </a:lvl5pPr>
      <a:lvl6pPr marL="321457" algn="l" rtl="0" eaLnBrk="1" fontAlgn="base" hangingPunct="1">
        <a:spcBef>
          <a:spcPct val="0"/>
        </a:spcBef>
        <a:spcAft>
          <a:spcPct val="0"/>
        </a:spcAft>
        <a:defRPr sz="1800">
          <a:solidFill>
            <a:srgbClr val="606060"/>
          </a:solidFill>
          <a:latin typeface="+mn-lt"/>
          <a:ea typeface="+mn-ea"/>
          <a:cs typeface="+mn-cs"/>
          <a:sym typeface="Helvetica Neue" charset="0"/>
        </a:defRPr>
      </a:lvl6pPr>
      <a:lvl7pPr marL="642915" algn="l" rtl="0" eaLnBrk="1" fontAlgn="base" hangingPunct="1">
        <a:spcBef>
          <a:spcPct val="0"/>
        </a:spcBef>
        <a:spcAft>
          <a:spcPct val="0"/>
        </a:spcAft>
        <a:defRPr sz="1800">
          <a:solidFill>
            <a:srgbClr val="606060"/>
          </a:solidFill>
          <a:latin typeface="+mn-lt"/>
          <a:ea typeface="+mn-ea"/>
          <a:cs typeface="+mn-cs"/>
          <a:sym typeface="Helvetica Neue" charset="0"/>
        </a:defRPr>
      </a:lvl7pPr>
      <a:lvl8pPr marL="964372" algn="l" rtl="0" eaLnBrk="1" fontAlgn="base" hangingPunct="1">
        <a:spcBef>
          <a:spcPct val="0"/>
        </a:spcBef>
        <a:spcAft>
          <a:spcPct val="0"/>
        </a:spcAft>
        <a:defRPr sz="1800">
          <a:solidFill>
            <a:srgbClr val="606060"/>
          </a:solidFill>
          <a:latin typeface="+mn-lt"/>
          <a:ea typeface="+mn-ea"/>
          <a:cs typeface="+mn-cs"/>
          <a:sym typeface="Helvetica Neue" charset="0"/>
        </a:defRPr>
      </a:lvl8pPr>
      <a:lvl9pPr marL="1285829" algn="l" rtl="0" eaLnBrk="1" fontAlgn="base" hangingPunct="1">
        <a:spcBef>
          <a:spcPct val="0"/>
        </a:spcBef>
        <a:spcAft>
          <a:spcPct val="0"/>
        </a:spcAft>
        <a:defRPr sz="1800">
          <a:solidFill>
            <a:srgbClr val="606060"/>
          </a:solidFill>
          <a:latin typeface="+mn-lt"/>
          <a:ea typeface="+mn-ea"/>
          <a:cs typeface="+mn-cs"/>
          <a:sym typeface="Helvetica Neue" charset="0"/>
        </a:defRPr>
      </a:lvl9pPr>
    </p:bodyStyle>
    <p:otherStyle>
      <a:defPPr>
        <a:defRPr lang="en-US"/>
      </a:defPPr>
      <a:lvl1pPr marL="0" algn="l" defTabSz="642915" rtl="0" eaLnBrk="1" latinLnBrk="0" hangingPunct="1">
        <a:defRPr sz="1300" kern="1200">
          <a:solidFill>
            <a:schemeClr val="tx1"/>
          </a:solidFill>
          <a:latin typeface="+mn-lt"/>
          <a:ea typeface="+mn-ea"/>
          <a:cs typeface="+mn-cs"/>
        </a:defRPr>
      </a:lvl1pPr>
      <a:lvl2pPr marL="321457" algn="l" defTabSz="642915" rtl="0" eaLnBrk="1" latinLnBrk="0" hangingPunct="1">
        <a:defRPr sz="1300" kern="1200">
          <a:solidFill>
            <a:schemeClr val="tx1"/>
          </a:solidFill>
          <a:latin typeface="+mn-lt"/>
          <a:ea typeface="+mn-ea"/>
          <a:cs typeface="+mn-cs"/>
        </a:defRPr>
      </a:lvl2pPr>
      <a:lvl3pPr marL="642915" algn="l" defTabSz="642915" rtl="0" eaLnBrk="1" latinLnBrk="0" hangingPunct="1">
        <a:defRPr sz="1300" kern="1200">
          <a:solidFill>
            <a:schemeClr val="tx1"/>
          </a:solidFill>
          <a:latin typeface="+mn-lt"/>
          <a:ea typeface="+mn-ea"/>
          <a:cs typeface="+mn-cs"/>
        </a:defRPr>
      </a:lvl3pPr>
      <a:lvl4pPr marL="964372" algn="l" defTabSz="642915" rtl="0" eaLnBrk="1" latinLnBrk="0" hangingPunct="1">
        <a:defRPr sz="1300" kern="1200">
          <a:solidFill>
            <a:schemeClr val="tx1"/>
          </a:solidFill>
          <a:latin typeface="+mn-lt"/>
          <a:ea typeface="+mn-ea"/>
          <a:cs typeface="+mn-cs"/>
        </a:defRPr>
      </a:lvl4pPr>
      <a:lvl5pPr marL="1285829" algn="l" defTabSz="642915" rtl="0" eaLnBrk="1" latinLnBrk="0" hangingPunct="1">
        <a:defRPr sz="1300" kern="1200">
          <a:solidFill>
            <a:schemeClr val="tx1"/>
          </a:solidFill>
          <a:latin typeface="+mn-lt"/>
          <a:ea typeface="+mn-ea"/>
          <a:cs typeface="+mn-cs"/>
        </a:defRPr>
      </a:lvl5pPr>
      <a:lvl6pPr marL="1607287" algn="l" defTabSz="642915" rtl="0" eaLnBrk="1" latinLnBrk="0" hangingPunct="1">
        <a:defRPr sz="1300" kern="1200">
          <a:solidFill>
            <a:schemeClr val="tx1"/>
          </a:solidFill>
          <a:latin typeface="+mn-lt"/>
          <a:ea typeface="+mn-ea"/>
          <a:cs typeface="+mn-cs"/>
        </a:defRPr>
      </a:lvl6pPr>
      <a:lvl7pPr marL="1928744" algn="l" defTabSz="642915" rtl="0" eaLnBrk="1" latinLnBrk="0" hangingPunct="1">
        <a:defRPr sz="1300" kern="1200">
          <a:solidFill>
            <a:schemeClr val="tx1"/>
          </a:solidFill>
          <a:latin typeface="+mn-lt"/>
          <a:ea typeface="+mn-ea"/>
          <a:cs typeface="+mn-cs"/>
        </a:defRPr>
      </a:lvl7pPr>
      <a:lvl8pPr marL="2250201" algn="l" defTabSz="642915" rtl="0" eaLnBrk="1" latinLnBrk="0" hangingPunct="1">
        <a:defRPr sz="1300" kern="1200">
          <a:solidFill>
            <a:schemeClr val="tx1"/>
          </a:solidFill>
          <a:latin typeface="+mn-lt"/>
          <a:ea typeface="+mn-ea"/>
          <a:cs typeface="+mn-cs"/>
        </a:defRPr>
      </a:lvl8pPr>
      <a:lvl9pPr marL="2571659" algn="l" defTabSz="64291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walker@pret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200" b="1" dirty="0"/>
              <a:t>Cannabis Clients and Legal Compliance: Navigating Maine’s Marijuana Laws </a:t>
            </a:r>
            <a:endParaRPr lang="en-US" sz="3200" dirty="0"/>
          </a:p>
        </p:txBody>
      </p:sp>
      <p:sp>
        <p:nvSpPr>
          <p:cNvPr id="5" name="Subtitle 4"/>
          <p:cNvSpPr>
            <a:spLocks noGrp="1"/>
          </p:cNvSpPr>
          <p:nvPr>
            <p:ph type="subTitle" idx="1"/>
          </p:nvPr>
        </p:nvSpPr>
        <p:spPr>
          <a:xfrm>
            <a:off x="3505200" y="4648200"/>
            <a:ext cx="5257800" cy="1524000"/>
          </a:xfrm>
        </p:spPr>
        <p:txBody>
          <a:bodyPr/>
          <a:lstStyle/>
          <a:p>
            <a:r>
              <a:rPr lang="en-US" dirty="0"/>
              <a:t>Maine Association of Public Accountants</a:t>
            </a:r>
            <a:br>
              <a:rPr lang="en-US" dirty="0"/>
            </a:br>
            <a:r>
              <a:rPr lang="en-US" dirty="0"/>
              <a:t>June 11, 2018</a:t>
            </a:r>
          </a:p>
          <a:p>
            <a:r>
              <a:rPr lang="en-US" dirty="0"/>
              <a:t>Daniel W. Walker, Esq.</a:t>
            </a:r>
          </a:p>
          <a:p>
            <a:r>
              <a:rPr lang="en-US" dirty="0"/>
              <a:t>(207) 623-5300</a:t>
            </a:r>
          </a:p>
          <a:p>
            <a:r>
              <a:rPr lang="en-US" dirty="0">
                <a:hlinkClick r:id="rId3"/>
              </a:rPr>
              <a:t>dwalker@preti.com</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646723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1">
              <a:buFont typeface="Arial" panose="020B0604020202020204" pitchFamily="34" charset="0"/>
              <a:buChar char="•"/>
            </a:pPr>
            <a:r>
              <a:rPr lang="en-US" dirty="0"/>
              <a:t>Enhances Clarity of Medical Marijuana law</a:t>
            </a:r>
          </a:p>
          <a:p>
            <a:pPr lvl="2"/>
            <a:r>
              <a:rPr lang="en-US" sz="1600" dirty="0"/>
              <a:t>Recognizes acquiescence of DHHS to the practice of patient rotation, and removes the 5-patient requirement, while maintaining the 30-plant limit, in exchange for corresponding increases in regulation.</a:t>
            </a:r>
          </a:p>
          <a:p>
            <a:pPr lvl="2"/>
            <a:r>
              <a:rPr lang="en-US" sz="1600" dirty="0"/>
              <a:t>Clarifies the definition of caregiver collective, which is prohibited.</a:t>
            </a:r>
          </a:p>
          <a:p>
            <a:endParaRPr lang="en-US" dirty="0"/>
          </a:p>
        </p:txBody>
      </p:sp>
      <p:sp>
        <p:nvSpPr>
          <p:cNvPr id="3" name="Title 2"/>
          <p:cNvSpPr>
            <a:spLocks noGrp="1"/>
          </p:cNvSpPr>
          <p:nvPr>
            <p:ph type="title"/>
          </p:nvPr>
        </p:nvSpPr>
        <p:spPr/>
        <p:txBody>
          <a:bodyPr/>
          <a:lstStyle/>
          <a:p>
            <a:r>
              <a:rPr lang="en-US" dirty="0"/>
              <a:t>MMUMP – LD 1539</a:t>
            </a:r>
          </a:p>
        </p:txBody>
      </p:sp>
      <p:sp>
        <p:nvSpPr>
          <p:cNvPr id="4" name="Slide Number Placeholder 3"/>
          <p:cNvSpPr>
            <a:spLocks noGrp="1"/>
          </p:cNvSpPr>
          <p:nvPr>
            <p:ph type="sldNum" sz="quarter" idx="13"/>
          </p:nvPr>
        </p:nvSpPr>
        <p:spPr/>
        <p:txBody>
          <a:bodyPr/>
          <a:lstStyle/>
          <a:p>
            <a:fld id="{46460557-0BF3-42DC-98BE-9D1A3FFF5404}" type="slidenum">
              <a:rPr lang="en-US" smtClean="0"/>
              <a:t>10</a:t>
            </a:fld>
            <a:endParaRPr lang="en-US" dirty="0"/>
          </a:p>
        </p:txBody>
      </p:sp>
    </p:spTree>
    <p:extLst>
      <p:ext uri="{BB962C8B-B14F-4D97-AF65-F5344CB8AC3E}">
        <p14:creationId xmlns:p14="http://schemas.microsoft.com/office/powerpoint/2010/main" val="3999898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Regulatory Agency – Department of Administrative and Financial Services (DAFS) </a:t>
            </a:r>
          </a:p>
          <a:p>
            <a:r>
              <a:rPr lang="en-US" sz="1600" dirty="0"/>
              <a:t>5 Licenses: Cultivation, Retail, Processing, Testing, Nursery</a:t>
            </a:r>
          </a:p>
          <a:p>
            <a:r>
              <a:rPr lang="en-US" sz="1600" dirty="0"/>
              <a:t>Tax: 10 sales tax, plus excise tax</a:t>
            </a:r>
          </a:p>
          <a:p>
            <a:r>
              <a:rPr lang="en-US" sz="1600" dirty="0"/>
              <a:t>Tracking system</a:t>
            </a:r>
          </a:p>
          <a:p>
            <a:r>
              <a:rPr lang="en-US" sz="1600" dirty="0"/>
              <a:t>Municipal opt-in</a:t>
            </a:r>
          </a:p>
          <a:p>
            <a:r>
              <a:rPr lang="en-US" sz="1600" dirty="0"/>
              <a:t>Mandatory Testing</a:t>
            </a:r>
          </a:p>
          <a:p>
            <a:r>
              <a:rPr lang="en-US" sz="1600" dirty="0"/>
              <a:t>Packaging, Labelling, and Advertising</a:t>
            </a:r>
          </a:p>
          <a:p>
            <a:r>
              <a:rPr lang="en-US" sz="1600" dirty="0"/>
              <a:t>Record keeping and inspection of records; audits</a:t>
            </a:r>
          </a:p>
          <a:p>
            <a:r>
              <a:rPr lang="en-US" sz="1600" dirty="0"/>
              <a:t>Marijuana Advisory Commission</a:t>
            </a:r>
          </a:p>
          <a:p>
            <a:r>
              <a:rPr lang="en-US" sz="1600" dirty="0"/>
              <a:t>Personal Adult Use – 3 plants; 2.5 oz</a:t>
            </a:r>
          </a:p>
          <a:p>
            <a:endParaRPr lang="en-US" sz="1600" dirty="0"/>
          </a:p>
        </p:txBody>
      </p:sp>
      <p:sp>
        <p:nvSpPr>
          <p:cNvPr id="3" name="Title 2"/>
          <p:cNvSpPr>
            <a:spLocks noGrp="1"/>
          </p:cNvSpPr>
          <p:nvPr>
            <p:ph type="title"/>
          </p:nvPr>
        </p:nvSpPr>
        <p:spPr/>
        <p:txBody>
          <a:bodyPr/>
          <a:lstStyle/>
          <a:p>
            <a:r>
              <a:rPr lang="en-US" dirty="0"/>
              <a:t>Adult Use – LD 1719</a:t>
            </a:r>
          </a:p>
        </p:txBody>
      </p:sp>
      <p:sp>
        <p:nvSpPr>
          <p:cNvPr id="4" name="Slide Number Placeholder 3"/>
          <p:cNvSpPr>
            <a:spLocks noGrp="1"/>
          </p:cNvSpPr>
          <p:nvPr>
            <p:ph type="sldNum" sz="quarter" idx="13"/>
          </p:nvPr>
        </p:nvSpPr>
        <p:spPr/>
        <p:txBody>
          <a:bodyPr/>
          <a:lstStyle/>
          <a:p>
            <a:fld id="{46460557-0BF3-42DC-98BE-9D1A3FFF5404}" type="slidenum">
              <a:rPr lang="en-US" smtClean="0"/>
              <a:t>11</a:t>
            </a:fld>
            <a:endParaRPr lang="en-US" dirty="0"/>
          </a:p>
        </p:txBody>
      </p:sp>
    </p:spTree>
    <p:extLst>
      <p:ext uri="{BB962C8B-B14F-4D97-AF65-F5344CB8AC3E}">
        <p14:creationId xmlns:p14="http://schemas.microsoft.com/office/powerpoint/2010/main" val="266463024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Program administered by DAFS; rulemaking by DAFS and DACF.</a:t>
            </a:r>
          </a:p>
          <a:p>
            <a:r>
              <a:rPr lang="en-US" sz="1600" dirty="0"/>
              <a:t>Maine Medical Use of Marijuana Program moved to DAFS.</a:t>
            </a:r>
          </a:p>
          <a:p>
            <a:r>
              <a:rPr lang="en-US" sz="1600" dirty="0"/>
              <a:t>RFP for rulemaking coming.</a:t>
            </a:r>
          </a:p>
          <a:p>
            <a:r>
              <a:rPr lang="en-US" sz="1600" dirty="0"/>
              <a:t>Rules mostly major substantive, so must be reviewed by Legislature.</a:t>
            </a:r>
          </a:p>
        </p:txBody>
      </p:sp>
      <p:sp>
        <p:nvSpPr>
          <p:cNvPr id="3" name="Title 2"/>
          <p:cNvSpPr>
            <a:spLocks noGrp="1"/>
          </p:cNvSpPr>
          <p:nvPr>
            <p:ph type="title"/>
          </p:nvPr>
        </p:nvSpPr>
        <p:spPr/>
        <p:txBody>
          <a:bodyPr/>
          <a:lstStyle/>
          <a:p>
            <a:r>
              <a:rPr lang="en-US" dirty="0"/>
              <a:t>DAFS</a:t>
            </a:r>
          </a:p>
        </p:txBody>
      </p:sp>
      <p:sp>
        <p:nvSpPr>
          <p:cNvPr id="4" name="Slide Number Placeholder 3"/>
          <p:cNvSpPr>
            <a:spLocks noGrp="1"/>
          </p:cNvSpPr>
          <p:nvPr>
            <p:ph type="sldNum" sz="quarter" idx="13"/>
          </p:nvPr>
        </p:nvSpPr>
        <p:spPr/>
        <p:txBody>
          <a:bodyPr/>
          <a:lstStyle/>
          <a:p>
            <a:fld id="{46460557-0BF3-42DC-98BE-9D1A3FFF5404}" type="slidenum">
              <a:rPr lang="en-US" smtClean="0"/>
              <a:t>12</a:t>
            </a:fld>
            <a:endParaRPr lang="en-US" dirty="0"/>
          </a:p>
        </p:txBody>
      </p:sp>
    </p:spTree>
    <p:extLst>
      <p:ext uri="{BB962C8B-B14F-4D97-AF65-F5344CB8AC3E}">
        <p14:creationId xmlns:p14="http://schemas.microsoft.com/office/powerpoint/2010/main" val="275580856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Non competitive initial state approval (“conditional license”)</a:t>
            </a:r>
          </a:p>
          <a:p>
            <a:r>
              <a:rPr lang="en-US" sz="2000" dirty="0"/>
              <a:t>Criteria</a:t>
            </a:r>
          </a:p>
          <a:p>
            <a:pPr lvl="1">
              <a:buFont typeface="Arial" panose="020B0604020202020204" pitchFamily="34" charset="0"/>
              <a:buChar char="•"/>
            </a:pPr>
            <a:r>
              <a:rPr lang="en-US" sz="1600" dirty="0"/>
              <a:t>Residency - Maine resident for last 4 years; every officer, director, manager, and general partner must be a resident; a majority of equity ownership interests must be held or owned by residents.</a:t>
            </a:r>
          </a:p>
          <a:p>
            <a:pPr lvl="1">
              <a:buFont typeface="Arial" panose="020B0604020202020204" pitchFamily="34" charset="0"/>
              <a:buChar char="•"/>
            </a:pPr>
            <a:r>
              <a:rPr lang="en-US" sz="1600" dirty="0"/>
              <a:t>Incorporated in the State.</a:t>
            </a:r>
          </a:p>
          <a:p>
            <a:pPr lvl="1">
              <a:buFont typeface="Arial" panose="020B0604020202020204" pitchFamily="34" charset="0"/>
              <a:buChar char="•"/>
            </a:pPr>
            <a:r>
              <a:rPr lang="en-US" sz="1600" dirty="0"/>
              <a:t>Criminal background check.</a:t>
            </a:r>
          </a:p>
          <a:p>
            <a:pPr lvl="1">
              <a:buFont typeface="Arial" panose="020B0604020202020204" pitchFamily="34" charset="0"/>
              <a:buChar char="•"/>
            </a:pPr>
            <a:r>
              <a:rPr lang="en-US" sz="1600" dirty="0"/>
              <a:t>Tax Compliance: “The applicant shall submit information regarding: A) The applicant’s history of paying income and other taxes owed to the State, to another jurisdiction, if applicable, and to the United States Revenue Service over the 2 years immediately preceding the year in which the application is filed, and B) Any outstanding tax liens imposed or levied against the applicant in this State or in another jurisdiction within the 5 years immediately preceding the year in which the application is filed.</a:t>
            </a:r>
          </a:p>
          <a:p>
            <a:endParaRPr lang="en-US" dirty="0"/>
          </a:p>
        </p:txBody>
      </p:sp>
      <p:sp>
        <p:nvSpPr>
          <p:cNvPr id="3" name="Title 2"/>
          <p:cNvSpPr>
            <a:spLocks noGrp="1"/>
          </p:cNvSpPr>
          <p:nvPr>
            <p:ph type="title"/>
          </p:nvPr>
        </p:nvSpPr>
        <p:spPr/>
        <p:txBody>
          <a:bodyPr/>
          <a:lstStyle/>
          <a:p>
            <a:r>
              <a:rPr lang="en-US" dirty="0"/>
              <a:t>General Licensing Criteria</a:t>
            </a:r>
          </a:p>
        </p:txBody>
      </p:sp>
      <p:sp>
        <p:nvSpPr>
          <p:cNvPr id="4" name="Slide Number Placeholder 3"/>
          <p:cNvSpPr>
            <a:spLocks noGrp="1"/>
          </p:cNvSpPr>
          <p:nvPr>
            <p:ph type="sldNum" sz="quarter" idx="13"/>
          </p:nvPr>
        </p:nvSpPr>
        <p:spPr/>
        <p:txBody>
          <a:bodyPr/>
          <a:lstStyle/>
          <a:p>
            <a:fld id="{46460557-0BF3-42DC-98BE-9D1A3FFF5404}" type="slidenum">
              <a:rPr lang="en-US" smtClean="0"/>
              <a:t>13</a:t>
            </a:fld>
            <a:endParaRPr lang="en-US" dirty="0"/>
          </a:p>
        </p:txBody>
      </p:sp>
    </p:spTree>
    <p:extLst>
      <p:ext uri="{BB962C8B-B14F-4D97-AF65-F5344CB8AC3E}">
        <p14:creationId xmlns:p14="http://schemas.microsoft.com/office/powerpoint/2010/main" val="303526053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Municipal approval</a:t>
            </a:r>
          </a:p>
          <a:p>
            <a:pPr lvl="1">
              <a:buFont typeface="Arial" panose="020B0604020202020204" pitchFamily="34" charset="0"/>
              <a:buChar char="•"/>
            </a:pPr>
            <a:r>
              <a:rPr lang="en-US" sz="1600" dirty="0"/>
              <a:t>No state level total limits on establishments.</a:t>
            </a:r>
          </a:p>
          <a:p>
            <a:pPr lvl="1">
              <a:buFont typeface="Arial" panose="020B0604020202020204" pitchFamily="34" charset="0"/>
              <a:buChar char="•"/>
            </a:pPr>
            <a:r>
              <a:rPr lang="en-US" sz="1600" dirty="0"/>
              <a:t>Total limits dependent on municipality.</a:t>
            </a:r>
          </a:p>
          <a:p>
            <a:pPr lvl="1">
              <a:buFont typeface="Arial" panose="020B0604020202020204" pitchFamily="34" charset="0"/>
              <a:buChar char="•"/>
            </a:pPr>
            <a:r>
              <a:rPr lang="en-US" sz="1600" dirty="0"/>
              <a:t>Licensing and competitive selection will be different from town to town.</a:t>
            </a:r>
          </a:p>
          <a:p>
            <a:pPr lvl="1">
              <a:buFont typeface="Arial" panose="020B0604020202020204" pitchFamily="34" charset="0"/>
              <a:buChar char="•"/>
            </a:pPr>
            <a:r>
              <a:rPr lang="en-US" sz="1600" dirty="0"/>
              <a:t>“Opt in” – In order to receive an application for a marijuana establishment, the legislative body of the municipality must have “voted to adopt a new ordinance, amend an existing ordinance or approve a warrant article allowing some or all types of marijuana establishments within the municipality.” (sec. 402).</a:t>
            </a:r>
          </a:p>
          <a:p>
            <a:endParaRPr lang="en-US" sz="1600" dirty="0"/>
          </a:p>
          <a:p>
            <a:r>
              <a:rPr lang="en-US" sz="2000" dirty="0"/>
              <a:t>State “Active” license – submit updated plans…</a:t>
            </a:r>
          </a:p>
          <a:p>
            <a:pPr lvl="1">
              <a:buFont typeface="Arial" panose="020B0604020202020204" pitchFamily="34" charset="0"/>
              <a:buChar char="•"/>
            </a:pPr>
            <a:endParaRPr lang="en-US" dirty="0"/>
          </a:p>
          <a:p>
            <a:endParaRPr lang="en-US" dirty="0"/>
          </a:p>
        </p:txBody>
      </p:sp>
      <p:sp>
        <p:nvSpPr>
          <p:cNvPr id="3" name="Title 2"/>
          <p:cNvSpPr>
            <a:spLocks noGrp="1"/>
          </p:cNvSpPr>
          <p:nvPr>
            <p:ph type="title"/>
          </p:nvPr>
        </p:nvSpPr>
        <p:spPr/>
        <p:txBody>
          <a:bodyPr/>
          <a:lstStyle/>
          <a:p>
            <a:r>
              <a:rPr lang="en-US" dirty="0"/>
              <a:t>General Licensing Criteria</a:t>
            </a:r>
          </a:p>
        </p:txBody>
      </p:sp>
      <p:sp>
        <p:nvSpPr>
          <p:cNvPr id="4" name="Slide Number Placeholder 3"/>
          <p:cNvSpPr>
            <a:spLocks noGrp="1"/>
          </p:cNvSpPr>
          <p:nvPr>
            <p:ph type="sldNum" sz="quarter" idx="13"/>
          </p:nvPr>
        </p:nvSpPr>
        <p:spPr/>
        <p:txBody>
          <a:bodyPr/>
          <a:lstStyle/>
          <a:p>
            <a:fld id="{46460557-0BF3-42DC-98BE-9D1A3FFF5404}" type="slidenum">
              <a:rPr lang="en-US" smtClean="0"/>
              <a:t>14</a:t>
            </a:fld>
            <a:endParaRPr lang="en-US" dirty="0"/>
          </a:p>
        </p:txBody>
      </p:sp>
    </p:spTree>
    <p:extLst>
      <p:ext uri="{BB962C8B-B14F-4D97-AF65-F5344CB8AC3E}">
        <p14:creationId xmlns:p14="http://schemas.microsoft.com/office/powerpoint/2010/main" val="134541557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Tier 1: Not more than 500 sq. ft. of plant canopy (or 30 plants)</a:t>
            </a:r>
          </a:p>
          <a:p>
            <a:r>
              <a:rPr lang="en-US" sz="1600" dirty="0"/>
              <a:t>Tier 2: Not more than 2000 sq. ft..</a:t>
            </a:r>
          </a:p>
          <a:p>
            <a:r>
              <a:rPr lang="en-US" sz="1600" dirty="0"/>
              <a:t>Tier 3: Not more than 7000 sq. ft..</a:t>
            </a:r>
          </a:p>
          <a:p>
            <a:r>
              <a:rPr lang="en-US" sz="1600" dirty="0"/>
              <a:t>Tier 4: Not more than 20,000 sq. ft..</a:t>
            </a:r>
          </a:p>
          <a:p>
            <a:r>
              <a:rPr lang="en-US" sz="1600" dirty="0"/>
              <a:t>No more than 3 cultivation licenses and not more than 30,000 sq. ft. in common ownership.</a:t>
            </a:r>
          </a:p>
          <a:p>
            <a:r>
              <a:rPr lang="en-US" sz="1600" dirty="0"/>
              <a:t>Tier 4 may increase by 7000 sq. ft. every 2 years if sold at least 85%.</a:t>
            </a:r>
          </a:p>
          <a:p>
            <a:r>
              <a:rPr lang="en-US" sz="1600" dirty="0"/>
              <a:t>Must submit to State operating and cultivation plans.</a:t>
            </a:r>
          </a:p>
          <a:p>
            <a:r>
              <a:rPr lang="en-US" sz="1600" dirty="0"/>
              <a:t>May co-locate medical cultivation operations.</a:t>
            </a:r>
          </a:p>
          <a:p>
            <a:r>
              <a:rPr lang="en-US" sz="1600" dirty="0"/>
              <a:t>Nursery separate license, not more than 1000 sq. ft..</a:t>
            </a:r>
          </a:p>
          <a:p>
            <a:r>
              <a:rPr lang="en-US" sz="1600" dirty="0"/>
              <a:t>Must track from immature plant until sale.</a:t>
            </a:r>
          </a:p>
          <a:p>
            <a:endParaRPr lang="en-US" sz="1600" dirty="0"/>
          </a:p>
        </p:txBody>
      </p:sp>
      <p:sp>
        <p:nvSpPr>
          <p:cNvPr id="3" name="Title 2"/>
          <p:cNvSpPr>
            <a:spLocks noGrp="1"/>
          </p:cNvSpPr>
          <p:nvPr>
            <p:ph type="title"/>
          </p:nvPr>
        </p:nvSpPr>
        <p:spPr/>
        <p:txBody>
          <a:bodyPr/>
          <a:lstStyle/>
          <a:p>
            <a:r>
              <a:rPr lang="en-US" dirty="0"/>
              <a:t>Cultivation License</a:t>
            </a:r>
          </a:p>
        </p:txBody>
      </p:sp>
      <p:sp>
        <p:nvSpPr>
          <p:cNvPr id="4" name="Slide Number Placeholder 3"/>
          <p:cNvSpPr>
            <a:spLocks noGrp="1"/>
          </p:cNvSpPr>
          <p:nvPr>
            <p:ph type="sldNum" sz="quarter" idx="13"/>
          </p:nvPr>
        </p:nvSpPr>
        <p:spPr/>
        <p:txBody>
          <a:bodyPr/>
          <a:lstStyle/>
          <a:p>
            <a:fld id="{46460557-0BF3-42DC-98BE-9D1A3FFF5404}" type="slidenum">
              <a:rPr lang="en-US" smtClean="0"/>
              <a:t>15</a:t>
            </a:fld>
            <a:endParaRPr lang="en-US" dirty="0"/>
          </a:p>
        </p:txBody>
      </p:sp>
    </p:spTree>
    <p:extLst>
      <p:ext uri="{BB962C8B-B14F-4D97-AF65-F5344CB8AC3E}">
        <p14:creationId xmlns:p14="http://schemas.microsoft.com/office/powerpoint/2010/main" val="285800040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Only 4 per licensee until 2022.</a:t>
            </a:r>
          </a:p>
          <a:p>
            <a:r>
              <a:rPr lang="en-US" sz="1600" dirty="0"/>
              <a:t>No entrance if under 21.</a:t>
            </a:r>
          </a:p>
          <a:p>
            <a:r>
              <a:rPr lang="en-US" sz="1600" dirty="0"/>
              <a:t>No vending machines, drive-throughs, Internet-based sales platform, or delivery service.</a:t>
            </a:r>
          </a:p>
          <a:p>
            <a:r>
              <a:rPr lang="en-US" sz="1600" dirty="0"/>
              <a:t>“Donation” loophole is closed.</a:t>
            </a:r>
          </a:p>
          <a:p>
            <a:r>
              <a:rPr lang="en-US" sz="1600" dirty="0"/>
              <a:t>Co-location with medical program is unclear.</a:t>
            </a:r>
          </a:p>
          <a:p>
            <a:r>
              <a:rPr lang="en-US" sz="1600" dirty="0"/>
              <a:t>Collect 10% sales tax.</a:t>
            </a:r>
          </a:p>
          <a:p>
            <a:r>
              <a:rPr lang="en-US" sz="1600" dirty="0"/>
              <a:t>Must track from point of delivery to retail to sale.</a:t>
            </a:r>
          </a:p>
          <a:p>
            <a:r>
              <a:rPr lang="en-US" sz="1600" dirty="0"/>
              <a:t>No use of marijuana on premises, unless patient.</a:t>
            </a:r>
          </a:p>
          <a:p>
            <a:endParaRPr lang="en-US" sz="1600" dirty="0"/>
          </a:p>
          <a:p>
            <a:endParaRPr lang="en-US" sz="1600" dirty="0"/>
          </a:p>
        </p:txBody>
      </p:sp>
      <p:sp>
        <p:nvSpPr>
          <p:cNvPr id="3" name="Title 2"/>
          <p:cNvSpPr>
            <a:spLocks noGrp="1"/>
          </p:cNvSpPr>
          <p:nvPr>
            <p:ph type="title"/>
          </p:nvPr>
        </p:nvSpPr>
        <p:spPr/>
        <p:txBody>
          <a:bodyPr/>
          <a:lstStyle/>
          <a:p>
            <a:r>
              <a:rPr lang="en-US" dirty="0"/>
              <a:t>Retail License</a:t>
            </a:r>
          </a:p>
        </p:txBody>
      </p:sp>
      <p:sp>
        <p:nvSpPr>
          <p:cNvPr id="4" name="Slide Number Placeholder 3"/>
          <p:cNvSpPr>
            <a:spLocks noGrp="1"/>
          </p:cNvSpPr>
          <p:nvPr>
            <p:ph type="sldNum" sz="quarter" idx="13"/>
          </p:nvPr>
        </p:nvSpPr>
        <p:spPr/>
        <p:txBody>
          <a:bodyPr/>
          <a:lstStyle/>
          <a:p>
            <a:fld id="{46460557-0BF3-42DC-98BE-9D1A3FFF5404}" type="slidenum">
              <a:rPr lang="en-US" smtClean="0"/>
              <a:t>16</a:t>
            </a:fld>
            <a:endParaRPr lang="en-US" dirty="0"/>
          </a:p>
        </p:txBody>
      </p:sp>
    </p:spTree>
    <p:extLst>
      <p:ext uri="{BB962C8B-B14F-4D97-AF65-F5344CB8AC3E}">
        <p14:creationId xmlns:p14="http://schemas.microsoft.com/office/powerpoint/2010/main" val="1644190489"/>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Allows for production of extractions, edibles, etc.</a:t>
            </a:r>
          </a:p>
          <a:p>
            <a:r>
              <a:rPr lang="en-US" sz="1600" dirty="0"/>
              <a:t>Extraction may involve a solvent that is or is not an “inherently hazardous” substance. </a:t>
            </a:r>
          </a:p>
          <a:p>
            <a:pPr lvl="1">
              <a:buFont typeface="Arial" panose="020B0604020202020204" pitchFamily="34" charset="0"/>
              <a:buChar char="•"/>
            </a:pPr>
            <a:r>
              <a:rPr lang="en-US" sz="1600" dirty="0"/>
              <a:t>If the solvent is not, the applicant must still receive written approval from DAFS.</a:t>
            </a:r>
          </a:p>
          <a:p>
            <a:pPr lvl="1">
              <a:buFont typeface="Arial" panose="020B0604020202020204" pitchFamily="34" charset="0"/>
              <a:buChar char="•"/>
            </a:pPr>
            <a:r>
              <a:rPr lang="en-US" sz="1600" dirty="0"/>
              <a:t>If the solvent is “inherently hazardous,” then the applicant must receive certification from an industrial hygienist or professional engineer and receive approval from the department.</a:t>
            </a:r>
          </a:p>
          <a:p>
            <a:r>
              <a:rPr lang="en-US" sz="1600" dirty="0"/>
              <a:t>May co-locate with the medical program, as long as separate batches.</a:t>
            </a:r>
          </a:p>
          <a:p>
            <a:r>
              <a:rPr lang="en-US" sz="1600" dirty="0"/>
              <a:t>Must track.</a:t>
            </a:r>
          </a:p>
          <a:p>
            <a:endParaRPr lang="en-US" sz="1600" dirty="0"/>
          </a:p>
          <a:p>
            <a:pPr lvl="1">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dirty="0"/>
              <a:t>Processing/Manufacturing License</a:t>
            </a:r>
          </a:p>
        </p:txBody>
      </p:sp>
      <p:sp>
        <p:nvSpPr>
          <p:cNvPr id="4" name="Slide Number Placeholder 3"/>
          <p:cNvSpPr>
            <a:spLocks noGrp="1"/>
          </p:cNvSpPr>
          <p:nvPr>
            <p:ph type="sldNum" sz="quarter" idx="13"/>
          </p:nvPr>
        </p:nvSpPr>
        <p:spPr/>
        <p:txBody>
          <a:bodyPr/>
          <a:lstStyle/>
          <a:p>
            <a:fld id="{46460557-0BF3-42DC-98BE-9D1A3FFF5404}" type="slidenum">
              <a:rPr lang="en-US" smtClean="0"/>
              <a:t>17</a:t>
            </a:fld>
            <a:endParaRPr lang="en-US" dirty="0"/>
          </a:p>
        </p:txBody>
      </p:sp>
    </p:spTree>
    <p:extLst>
      <p:ext uri="{BB962C8B-B14F-4D97-AF65-F5344CB8AC3E}">
        <p14:creationId xmlns:p14="http://schemas.microsoft.com/office/powerpoint/2010/main" val="157405804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Mandatory testing before any marijuana may be distributed or sold.</a:t>
            </a:r>
          </a:p>
          <a:p>
            <a:r>
              <a:rPr lang="en-US" sz="1600" dirty="0"/>
              <a:t>ISO certified laboratory.</a:t>
            </a:r>
          </a:p>
          <a:p>
            <a:r>
              <a:rPr lang="en-US" sz="1600" dirty="0"/>
              <a:t>Independent of any cultivation or retail licensees or caregiver or dispensary registrations.</a:t>
            </a:r>
          </a:p>
          <a:p>
            <a:r>
              <a:rPr lang="en-US" sz="1600" dirty="0"/>
              <a:t>LD 1641 passed in 2017, and rules are being developed in “collaboration” with DHHS, as medical testing rules passed in 2015.</a:t>
            </a:r>
          </a:p>
          <a:p>
            <a:endParaRPr lang="en-US" sz="1600" dirty="0"/>
          </a:p>
        </p:txBody>
      </p:sp>
      <p:sp>
        <p:nvSpPr>
          <p:cNvPr id="3" name="Title 2"/>
          <p:cNvSpPr>
            <a:spLocks noGrp="1"/>
          </p:cNvSpPr>
          <p:nvPr>
            <p:ph type="title"/>
          </p:nvPr>
        </p:nvSpPr>
        <p:spPr/>
        <p:txBody>
          <a:bodyPr/>
          <a:lstStyle/>
          <a:p>
            <a:r>
              <a:rPr lang="en-US" dirty="0"/>
              <a:t>Testing License</a:t>
            </a:r>
          </a:p>
        </p:txBody>
      </p:sp>
      <p:sp>
        <p:nvSpPr>
          <p:cNvPr id="4" name="Slide Number Placeholder 3"/>
          <p:cNvSpPr>
            <a:spLocks noGrp="1"/>
          </p:cNvSpPr>
          <p:nvPr>
            <p:ph type="sldNum" sz="quarter" idx="13"/>
          </p:nvPr>
        </p:nvSpPr>
        <p:spPr/>
        <p:txBody>
          <a:bodyPr/>
          <a:lstStyle/>
          <a:p>
            <a:fld id="{46460557-0BF3-42DC-98BE-9D1A3FFF5404}" type="slidenum">
              <a:rPr lang="en-US" smtClean="0"/>
              <a:t>18</a:t>
            </a:fld>
            <a:endParaRPr lang="en-US" dirty="0"/>
          </a:p>
        </p:txBody>
      </p:sp>
    </p:spTree>
    <p:extLst>
      <p:ext uri="{BB962C8B-B14F-4D97-AF65-F5344CB8AC3E}">
        <p14:creationId xmlns:p14="http://schemas.microsoft.com/office/powerpoint/2010/main" val="1909956645"/>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10 sales tax</a:t>
            </a:r>
          </a:p>
          <a:p>
            <a:r>
              <a:rPr lang="en-US" sz="1600" dirty="0"/>
              <a:t>Excise tax: paid by cultivation facility licensee</a:t>
            </a:r>
          </a:p>
          <a:p>
            <a:pPr lvl="1">
              <a:buFont typeface="Arial" panose="020B0604020202020204" pitchFamily="34" charset="0"/>
              <a:buChar char="•"/>
            </a:pPr>
            <a:r>
              <a:rPr lang="en-US" sz="1600" dirty="0"/>
              <a:t>Marijuana flower or mature plants - $335/lb.</a:t>
            </a:r>
          </a:p>
          <a:p>
            <a:pPr lvl="1">
              <a:buFont typeface="Arial" panose="020B0604020202020204" pitchFamily="34" charset="0"/>
              <a:buChar char="•"/>
            </a:pPr>
            <a:r>
              <a:rPr lang="en-US" sz="1600" dirty="0"/>
              <a:t>Marijuana trim - $94/lb.</a:t>
            </a:r>
          </a:p>
          <a:p>
            <a:pPr lvl="1">
              <a:buFont typeface="Arial" panose="020B0604020202020204" pitchFamily="34" charset="0"/>
              <a:buChar char="•"/>
            </a:pPr>
            <a:r>
              <a:rPr lang="en-US" sz="1600" dirty="0"/>
              <a:t>Immature plants and seedlings - $1.50/plant</a:t>
            </a:r>
          </a:p>
          <a:p>
            <a:pPr lvl="1">
              <a:buFont typeface="Arial" panose="020B0604020202020204" pitchFamily="34" charset="0"/>
              <a:buChar char="•"/>
            </a:pPr>
            <a:r>
              <a:rPr lang="en-US" sz="1600" dirty="0"/>
              <a:t>Seeds - $.30/seed.</a:t>
            </a:r>
          </a:p>
          <a:p>
            <a:r>
              <a:rPr lang="en-US" sz="1600" dirty="0"/>
              <a:t>Both deposited into GF.</a:t>
            </a:r>
          </a:p>
          <a:p>
            <a:r>
              <a:rPr lang="en-US" sz="1600" dirty="0"/>
              <a:t>MRS will then transfer 12%  to Adult Use Marijuana Public Health and Safety Fund – with 50% to public safety and 50% to law enforcement.</a:t>
            </a:r>
          </a:p>
          <a:p>
            <a:endParaRPr lang="en-US" sz="1600" dirty="0"/>
          </a:p>
          <a:p>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endParaRPr lang="en-US" sz="1600" dirty="0"/>
          </a:p>
        </p:txBody>
      </p:sp>
      <p:sp>
        <p:nvSpPr>
          <p:cNvPr id="3" name="Title 2"/>
          <p:cNvSpPr>
            <a:spLocks noGrp="1"/>
          </p:cNvSpPr>
          <p:nvPr>
            <p:ph type="title"/>
          </p:nvPr>
        </p:nvSpPr>
        <p:spPr/>
        <p:txBody>
          <a:bodyPr/>
          <a:lstStyle/>
          <a:p>
            <a:r>
              <a:rPr lang="en-US" dirty="0"/>
              <a:t>Tax Rates</a:t>
            </a:r>
          </a:p>
        </p:txBody>
      </p:sp>
      <p:sp>
        <p:nvSpPr>
          <p:cNvPr id="4" name="Slide Number Placeholder 3"/>
          <p:cNvSpPr>
            <a:spLocks noGrp="1"/>
          </p:cNvSpPr>
          <p:nvPr>
            <p:ph type="sldNum" sz="quarter" idx="13"/>
          </p:nvPr>
        </p:nvSpPr>
        <p:spPr/>
        <p:txBody>
          <a:bodyPr/>
          <a:lstStyle/>
          <a:p>
            <a:fld id="{46460557-0BF3-42DC-98BE-9D1A3FFF5404}" type="slidenum">
              <a:rPr lang="en-US" smtClean="0"/>
              <a:t>19</a:t>
            </a:fld>
            <a:endParaRPr lang="en-US" dirty="0"/>
          </a:p>
        </p:txBody>
      </p:sp>
    </p:spTree>
    <p:extLst>
      <p:ext uri="{BB962C8B-B14F-4D97-AF65-F5344CB8AC3E}">
        <p14:creationId xmlns:p14="http://schemas.microsoft.com/office/powerpoint/2010/main" val="110367481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quarter" idx="10"/>
          </p:nvPr>
        </p:nvSpPr>
        <p:spPr/>
        <p:txBody>
          <a:bodyPr/>
          <a:lstStyle/>
          <a:p>
            <a:r>
              <a:rPr lang="en-US" sz="2400" dirty="0"/>
              <a:t>MEDICAL (MMUMP)</a:t>
            </a:r>
          </a:p>
          <a:p>
            <a:pPr marL="608013" lvl="1" indent="-285750">
              <a:buFont typeface="Arial" panose="020B0604020202020204" pitchFamily="34" charset="0"/>
              <a:buChar char="•"/>
            </a:pPr>
            <a:r>
              <a:rPr lang="en-US" sz="2000" dirty="0"/>
              <a:t>1999 Initiative</a:t>
            </a:r>
          </a:p>
          <a:p>
            <a:pPr marL="608013" lvl="1" indent="-285750">
              <a:buFont typeface="Arial" panose="020B0604020202020204" pitchFamily="34" charset="0"/>
              <a:buChar char="•"/>
            </a:pPr>
            <a:r>
              <a:rPr lang="en-US" sz="2000" dirty="0"/>
              <a:t>2009 Initiative</a:t>
            </a:r>
          </a:p>
          <a:p>
            <a:pPr marL="608013" lvl="1" indent="-285750">
              <a:buFont typeface="Arial" panose="020B0604020202020204" pitchFamily="34" charset="0"/>
              <a:buChar char="•"/>
            </a:pPr>
            <a:r>
              <a:rPr lang="en-US" sz="2000" dirty="0"/>
              <a:t>Dispensaries</a:t>
            </a:r>
          </a:p>
          <a:p>
            <a:pPr marL="608013" lvl="1" indent="-285750">
              <a:buFont typeface="Arial" panose="020B0604020202020204" pitchFamily="34" charset="0"/>
              <a:buChar char="•"/>
            </a:pPr>
            <a:r>
              <a:rPr lang="en-US" sz="2000" dirty="0"/>
              <a:t>Caregivers</a:t>
            </a:r>
          </a:p>
          <a:p>
            <a:pPr marL="608013" lvl="1" indent="-285750">
              <a:buFont typeface="Arial" panose="020B0604020202020204" pitchFamily="34" charset="0"/>
              <a:buChar char="•"/>
            </a:pPr>
            <a:r>
              <a:rPr lang="en-US" sz="2000" dirty="0"/>
              <a:t>2018 – LD 1539, LD 238 </a:t>
            </a:r>
            <a:br>
              <a:rPr lang="en-US" sz="2000" dirty="0"/>
            </a:br>
            <a:r>
              <a:rPr lang="en-US" sz="2000" dirty="0"/>
              <a:t>still in limbo</a:t>
            </a:r>
          </a:p>
          <a:p>
            <a:endParaRPr lang="en-US" dirty="0"/>
          </a:p>
        </p:txBody>
      </p:sp>
      <p:sp>
        <p:nvSpPr>
          <p:cNvPr id="8" name="Title 7"/>
          <p:cNvSpPr>
            <a:spLocks noGrp="1"/>
          </p:cNvSpPr>
          <p:nvPr>
            <p:ph type="title"/>
          </p:nvPr>
        </p:nvSpPr>
        <p:spPr/>
        <p:txBody>
          <a:bodyPr/>
          <a:lstStyle/>
          <a:p>
            <a:r>
              <a:rPr lang="en-US" dirty="0"/>
              <a:t>State of Marijuana Regulation</a:t>
            </a:r>
          </a:p>
        </p:txBody>
      </p:sp>
      <p:sp>
        <p:nvSpPr>
          <p:cNvPr id="4" name="Slide Number Placeholder 3"/>
          <p:cNvSpPr>
            <a:spLocks noGrp="1"/>
          </p:cNvSpPr>
          <p:nvPr>
            <p:ph type="sldNum" sz="quarter" idx="13"/>
          </p:nvPr>
        </p:nvSpPr>
        <p:spPr/>
        <p:txBody>
          <a:bodyPr/>
          <a:lstStyle/>
          <a:p>
            <a:fld id="{46460557-0BF3-42DC-98BE-9D1A3FFF5404}" type="slidenum">
              <a:rPr lang="en-US" smtClean="0"/>
              <a:t>2</a:t>
            </a:fld>
            <a:endParaRPr lang="en-US" dirty="0"/>
          </a:p>
        </p:txBody>
      </p:sp>
      <p:sp>
        <p:nvSpPr>
          <p:cNvPr id="12" name="Content Placeholder 11"/>
          <p:cNvSpPr>
            <a:spLocks noGrp="1"/>
          </p:cNvSpPr>
          <p:nvPr>
            <p:ph sz="quarter" idx="4294967295"/>
          </p:nvPr>
        </p:nvSpPr>
        <p:spPr>
          <a:xfrm>
            <a:off x="5102225" y="2174875"/>
            <a:ext cx="4041775" cy="3951288"/>
          </a:xfrm>
          <a:prstGeom prst="rect">
            <a:avLst/>
          </a:prstGeom>
        </p:spPr>
        <p:txBody>
          <a:bodyPr/>
          <a:lstStyle/>
          <a:p>
            <a:r>
              <a:rPr lang="en-US" sz="2400" dirty="0"/>
              <a:t>ADULT USE</a:t>
            </a:r>
          </a:p>
          <a:p>
            <a:pPr marL="665163" lvl="1" indent="-342900">
              <a:buFont typeface="Arial" panose="020B0604020202020204" pitchFamily="34" charset="0"/>
              <a:buChar char="•"/>
            </a:pPr>
            <a:r>
              <a:rPr lang="en-US" sz="2000" dirty="0"/>
              <a:t>2016 Initiative</a:t>
            </a:r>
          </a:p>
          <a:p>
            <a:pPr marL="665163" lvl="1" indent="-342900">
              <a:buFont typeface="Arial" panose="020B0604020202020204" pitchFamily="34" charset="0"/>
              <a:buChar char="•"/>
            </a:pPr>
            <a:r>
              <a:rPr lang="en-US" sz="2000" dirty="0"/>
              <a:t>2017 – LDs 88, 243, 1641, 1650</a:t>
            </a:r>
          </a:p>
          <a:p>
            <a:pPr marL="665163" lvl="1" indent="-342900">
              <a:buFont typeface="Arial" panose="020B0604020202020204" pitchFamily="34" charset="0"/>
              <a:buChar char="•"/>
            </a:pPr>
            <a:r>
              <a:rPr lang="en-US" sz="2000" dirty="0"/>
              <a:t>2018 – LD 1719 – Overrode veto</a:t>
            </a:r>
          </a:p>
          <a:p>
            <a:pPr marL="665163" lvl="1" indent="-342900">
              <a:buFont typeface="Arial" panose="020B0604020202020204" pitchFamily="34" charset="0"/>
              <a:buChar char="•"/>
            </a:pPr>
            <a:r>
              <a:rPr lang="en-US" sz="2000" dirty="0"/>
              <a:t>Rulemaking</a:t>
            </a:r>
          </a:p>
          <a:p>
            <a:endParaRPr lang="en-US" dirty="0"/>
          </a:p>
        </p:txBody>
      </p:sp>
    </p:spTree>
    <p:extLst>
      <p:ext uri="{BB962C8B-B14F-4D97-AF65-F5344CB8AC3E}">
        <p14:creationId xmlns:p14="http://schemas.microsoft.com/office/powerpoint/2010/main" val="54220282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Licensee must maintain complete set of all records of business transactions for current tax year and 2 immediate tax years, which must be open to inspection by DAFS without notice during all business hours.</a:t>
            </a:r>
          </a:p>
          <a:p>
            <a:r>
              <a:rPr lang="en-US" sz="1600" dirty="0"/>
              <a:t>DAFS may require an audit of licensee’s business records with all costs borne by licensee.</a:t>
            </a:r>
          </a:p>
          <a:p>
            <a:r>
              <a:rPr lang="en-US" sz="1600" dirty="0"/>
              <a:t>Licensee’s premises may be inspected without notice during all business hours and other times of apparent activity by DAFS, law enforcement, or municipal officials.</a:t>
            </a:r>
          </a:p>
          <a:p>
            <a:r>
              <a:rPr lang="en-US" sz="1600" dirty="0"/>
              <a:t>Section 511.</a:t>
            </a:r>
          </a:p>
          <a:p>
            <a:endParaRPr lang="en-US" sz="1600" dirty="0"/>
          </a:p>
        </p:txBody>
      </p:sp>
      <p:sp>
        <p:nvSpPr>
          <p:cNvPr id="3" name="Title 2"/>
          <p:cNvSpPr>
            <a:spLocks noGrp="1"/>
          </p:cNvSpPr>
          <p:nvPr>
            <p:ph type="title"/>
          </p:nvPr>
        </p:nvSpPr>
        <p:spPr/>
        <p:txBody>
          <a:bodyPr/>
          <a:lstStyle/>
          <a:p>
            <a:r>
              <a:rPr lang="en-US" sz="2800" dirty="0"/>
              <a:t>Record Keeping and Inspection of Records</a:t>
            </a:r>
          </a:p>
        </p:txBody>
      </p:sp>
      <p:sp>
        <p:nvSpPr>
          <p:cNvPr id="4" name="Slide Number Placeholder 3"/>
          <p:cNvSpPr>
            <a:spLocks noGrp="1"/>
          </p:cNvSpPr>
          <p:nvPr>
            <p:ph type="sldNum" sz="quarter" idx="13"/>
          </p:nvPr>
        </p:nvSpPr>
        <p:spPr/>
        <p:txBody>
          <a:bodyPr/>
          <a:lstStyle/>
          <a:p>
            <a:fld id="{46460557-0BF3-42DC-98BE-9D1A3FFF5404}" type="slidenum">
              <a:rPr lang="en-US" smtClean="0"/>
              <a:t>20</a:t>
            </a:fld>
            <a:endParaRPr lang="en-US" dirty="0"/>
          </a:p>
        </p:txBody>
      </p:sp>
    </p:spTree>
    <p:extLst>
      <p:ext uri="{BB962C8B-B14F-4D97-AF65-F5344CB8AC3E}">
        <p14:creationId xmlns:p14="http://schemas.microsoft.com/office/powerpoint/2010/main" val="176021703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Rigorous labelling requirements, including licensee numbers, identity statement and universal symbol, health and safety warning labels, THC potency, and cannabinoid profile, etc.</a:t>
            </a:r>
          </a:p>
          <a:p>
            <a:r>
              <a:rPr lang="en-US" sz="1600" dirty="0"/>
              <a:t>Packaging requirements include prepackaging, opaque materials, may not contain more than 10 mgs per serving and 100 mgs per package, may not appeal to persons under 21 years of age, may not have packaging that depicts human, animal, or fruit, and must have universal symbol stamped or embossed on each serving of the product.</a:t>
            </a:r>
          </a:p>
          <a:p>
            <a:r>
              <a:rPr lang="en-US" sz="1600" dirty="0"/>
              <a:t>Advertising may not be 1000 feet from a school, etc.</a:t>
            </a:r>
          </a:p>
          <a:p>
            <a:endParaRPr lang="en-US" sz="1600" dirty="0"/>
          </a:p>
        </p:txBody>
      </p:sp>
      <p:sp>
        <p:nvSpPr>
          <p:cNvPr id="3" name="Title 2"/>
          <p:cNvSpPr>
            <a:spLocks noGrp="1"/>
          </p:cNvSpPr>
          <p:nvPr>
            <p:ph type="title"/>
          </p:nvPr>
        </p:nvSpPr>
        <p:spPr/>
        <p:txBody>
          <a:bodyPr/>
          <a:lstStyle/>
          <a:p>
            <a:r>
              <a:rPr lang="en-US" sz="2800" dirty="0"/>
              <a:t>Labelling and Packaging; Advertising and Marketing; Public Safety</a:t>
            </a:r>
          </a:p>
        </p:txBody>
      </p:sp>
      <p:sp>
        <p:nvSpPr>
          <p:cNvPr id="4" name="Slide Number Placeholder 3"/>
          <p:cNvSpPr>
            <a:spLocks noGrp="1"/>
          </p:cNvSpPr>
          <p:nvPr>
            <p:ph type="sldNum" sz="quarter" idx="13"/>
          </p:nvPr>
        </p:nvSpPr>
        <p:spPr/>
        <p:txBody>
          <a:bodyPr/>
          <a:lstStyle/>
          <a:p>
            <a:fld id="{46460557-0BF3-42DC-98BE-9D1A3FFF5404}" type="slidenum">
              <a:rPr lang="en-US" smtClean="0"/>
              <a:t>21</a:t>
            </a:fld>
            <a:endParaRPr lang="en-US" dirty="0"/>
          </a:p>
        </p:txBody>
      </p:sp>
    </p:spTree>
    <p:extLst>
      <p:ext uri="{BB962C8B-B14F-4D97-AF65-F5344CB8AC3E}">
        <p14:creationId xmlns:p14="http://schemas.microsoft.com/office/powerpoint/2010/main" val="221827225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400" u="sng" dirty="0"/>
              <a:t>§ 112</a:t>
            </a:r>
            <a:r>
              <a:rPr lang="en-US" sz="1400" dirty="0"/>
              <a:t>. </a:t>
            </a:r>
            <a:r>
              <a:rPr lang="en-US" sz="1400" u="sng" dirty="0"/>
              <a:t>Employment policies</a:t>
            </a:r>
            <a:endParaRPr lang="en-US" sz="1400" dirty="0"/>
          </a:p>
          <a:p>
            <a:r>
              <a:rPr lang="en-US" sz="1400" u="sng" dirty="0"/>
              <a:t>Except as otherwise provided in the Maine Medical Use of Marijuana Act, an employer:</a:t>
            </a:r>
            <a:endParaRPr lang="en-US" sz="1400" dirty="0"/>
          </a:p>
          <a:p>
            <a:endParaRPr lang="en-US" sz="1400" dirty="0"/>
          </a:p>
          <a:p>
            <a:r>
              <a:rPr lang="en-US" sz="1400" u="sng" dirty="0"/>
              <a:t>1</a:t>
            </a:r>
            <a:r>
              <a:rPr lang="en-US" sz="1400" dirty="0"/>
              <a:t>.  </a:t>
            </a:r>
            <a:r>
              <a:rPr lang="en-US" sz="1400" u="sng" dirty="0"/>
              <a:t>Marijuana in workplace. </a:t>
            </a:r>
            <a:r>
              <a:rPr lang="en-US" sz="1400" dirty="0"/>
              <a:t>    </a:t>
            </a:r>
            <a:r>
              <a:rPr lang="en-US" sz="1400" u="sng" dirty="0"/>
              <a:t>Is not required to permit or accommodate the use, consumption, possession, trade, display, transportation, sale or cultivation of marijuana or marijuana products in the workplace;</a:t>
            </a:r>
            <a:endParaRPr lang="en-US" sz="1400" dirty="0"/>
          </a:p>
          <a:p>
            <a:endParaRPr lang="en-US" sz="1400" dirty="0"/>
          </a:p>
          <a:p>
            <a:r>
              <a:rPr lang="en-US" sz="1400" u="sng" dirty="0"/>
              <a:t>2</a:t>
            </a:r>
            <a:r>
              <a:rPr lang="en-US" sz="1400" dirty="0"/>
              <a:t>.  </a:t>
            </a:r>
            <a:r>
              <a:rPr lang="en-US" sz="1400" u="sng" dirty="0"/>
              <a:t>Workplace policies regarding marijuana use. </a:t>
            </a:r>
            <a:r>
              <a:rPr lang="en-US" sz="1400" dirty="0"/>
              <a:t>    </a:t>
            </a:r>
            <a:r>
              <a:rPr lang="en-US" sz="1400" u="sng" dirty="0"/>
              <a:t>May enact and enforce workplace policies restricting the use of marijuana and marijuana products by employees in the workplace or while otherwise engaged in activities within the course and scope of employment; and</a:t>
            </a:r>
            <a:endParaRPr lang="en-US" sz="1400" dirty="0"/>
          </a:p>
          <a:p>
            <a:endParaRPr lang="en-US" sz="1400" dirty="0"/>
          </a:p>
          <a:p>
            <a:r>
              <a:rPr lang="en-US" sz="1400" u="sng" dirty="0"/>
              <a:t>3</a:t>
            </a:r>
            <a:r>
              <a:rPr lang="en-US" sz="1400" dirty="0"/>
              <a:t>.  </a:t>
            </a:r>
            <a:r>
              <a:rPr lang="en-US" sz="1400" u="sng" dirty="0"/>
              <a:t>Discipline of employees. </a:t>
            </a:r>
            <a:r>
              <a:rPr lang="en-US" sz="1400" dirty="0"/>
              <a:t>    </a:t>
            </a:r>
            <a:r>
              <a:rPr lang="en-US" sz="1400" u="sng" dirty="0"/>
              <a:t>May discipline employees who are under the influence of marijuana in the workplace or while otherwise engaged in activities within the course and scope of employment in accordance with the employer's workplace policies regarding the use of marijuana and marijuana products by employees.</a:t>
            </a:r>
            <a:endParaRPr lang="en-US" sz="1400" dirty="0"/>
          </a:p>
          <a:p>
            <a:endParaRPr lang="en-US" sz="1400" dirty="0"/>
          </a:p>
          <a:p>
            <a:endParaRPr lang="en-US" sz="1400" dirty="0"/>
          </a:p>
        </p:txBody>
      </p:sp>
      <p:sp>
        <p:nvSpPr>
          <p:cNvPr id="3" name="Title 2"/>
          <p:cNvSpPr>
            <a:spLocks noGrp="1"/>
          </p:cNvSpPr>
          <p:nvPr>
            <p:ph type="title"/>
          </p:nvPr>
        </p:nvSpPr>
        <p:spPr/>
        <p:txBody>
          <a:bodyPr/>
          <a:lstStyle/>
          <a:p>
            <a:r>
              <a:rPr lang="en-US" dirty="0"/>
              <a:t>Employment Policies</a:t>
            </a:r>
          </a:p>
        </p:txBody>
      </p:sp>
      <p:sp>
        <p:nvSpPr>
          <p:cNvPr id="4" name="Slide Number Placeholder 3"/>
          <p:cNvSpPr>
            <a:spLocks noGrp="1"/>
          </p:cNvSpPr>
          <p:nvPr>
            <p:ph type="sldNum" sz="quarter" idx="13"/>
          </p:nvPr>
        </p:nvSpPr>
        <p:spPr/>
        <p:txBody>
          <a:bodyPr/>
          <a:lstStyle/>
          <a:p>
            <a:fld id="{46460557-0BF3-42DC-98BE-9D1A3FFF5404}" type="slidenum">
              <a:rPr lang="en-US" smtClean="0"/>
              <a:t>22</a:t>
            </a:fld>
            <a:endParaRPr lang="en-US" dirty="0"/>
          </a:p>
        </p:txBody>
      </p:sp>
    </p:spTree>
    <p:extLst>
      <p:ext uri="{BB962C8B-B14F-4D97-AF65-F5344CB8AC3E}">
        <p14:creationId xmlns:p14="http://schemas.microsoft.com/office/powerpoint/2010/main" val="400877906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1999 – Citizen’s initiative (61-39) - lacked distribution mechanism; 1.25 oz, 3 mature plants, physician certification, specific conditions.</a:t>
            </a:r>
          </a:p>
          <a:p>
            <a:r>
              <a:rPr lang="en-US" sz="1600" dirty="0"/>
              <a:t>2009 – Dispensary initiative (I drafted); Governor Task Force</a:t>
            </a:r>
          </a:p>
          <a:p>
            <a:r>
              <a:rPr lang="en-US" sz="1600" dirty="0"/>
              <a:t>2010 – Legislature amends (only 8 dispensaries); Summer – competitive structure – 8 dispensaries awarded.  ME was 5</a:t>
            </a:r>
            <a:r>
              <a:rPr lang="en-US" sz="1600" baseline="30000" dirty="0"/>
              <a:t>th</a:t>
            </a:r>
            <a:r>
              <a:rPr lang="en-US" sz="1600" dirty="0"/>
              <a:t> state to allow dispensaries; now 29 with DC.</a:t>
            </a:r>
          </a:p>
          <a:p>
            <a:pPr lvl="0"/>
            <a:r>
              <a:rPr lang="en-US" sz="1600" dirty="0"/>
              <a:t>Nonprofit dispensary system - only 8</a:t>
            </a:r>
          </a:p>
          <a:p>
            <a:pPr lvl="0"/>
            <a:r>
              <a:rPr lang="en-US" sz="1600" dirty="0"/>
              <a:t>CG – only 5 patients.</a:t>
            </a:r>
          </a:p>
          <a:p>
            <a:pPr lvl="0"/>
            <a:r>
              <a:rPr lang="en-US" sz="1600" dirty="0"/>
              <a:t>cancer, HIV/AIDS, glaucoma, Crohn’s disease, amyotrophic lateral sclerosis (Lou Gehrig’s disease), hepatitis C, Alzheimer’s disease, seizure disorders, severe muscle spasms and intractable pain.</a:t>
            </a:r>
          </a:p>
          <a:p>
            <a:pPr lvl="0"/>
            <a:r>
              <a:rPr lang="en-US" sz="1600" dirty="0"/>
              <a:t>Rules adopted in 2010, 2013, and 2017.</a:t>
            </a:r>
          </a:p>
          <a:p>
            <a:pPr lvl="0"/>
            <a:r>
              <a:rPr lang="en-US" sz="1600" dirty="0"/>
              <a:t>Problems from beginning in staffing and lack of enforcement.</a:t>
            </a:r>
          </a:p>
          <a:p>
            <a:pPr lvl="0"/>
            <a:r>
              <a:rPr lang="en-US" sz="1600" dirty="0"/>
              <a:t>State registry and card system.</a:t>
            </a:r>
          </a:p>
          <a:p>
            <a:endParaRPr lang="en-US" sz="1600" dirty="0"/>
          </a:p>
        </p:txBody>
      </p:sp>
      <p:sp>
        <p:nvSpPr>
          <p:cNvPr id="3" name="Title 2"/>
          <p:cNvSpPr>
            <a:spLocks noGrp="1"/>
          </p:cNvSpPr>
          <p:nvPr>
            <p:ph type="title"/>
          </p:nvPr>
        </p:nvSpPr>
        <p:spPr/>
        <p:txBody>
          <a:bodyPr/>
          <a:lstStyle/>
          <a:p>
            <a:r>
              <a:rPr lang="en-US" dirty="0"/>
              <a:t>MMUMP</a:t>
            </a:r>
          </a:p>
        </p:txBody>
      </p:sp>
      <p:sp>
        <p:nvSpPr>
          <p:cNvPr id="4" name="Slide Number Placeholder 3"/>
          <p:cNvSpPr>
            <a:spLocks noGrp="1"/>
          </p:cNvSpPr>
          <p:nvPr>
            <p:ph type="sldNum" sz="quarter" idx="13"/>
          </p:nvPr>
        </p:nvSpPr>
        <p:spPr/>
        <p:txBody>
          <a:bodyPr/>
          <a:lstStyle/>
          <a:p>
            <a:fld id="{46460557-0BF3-42DC-98BE-9D1A3FFF5404}" type="slidenum">
              <a:rPr lang="en-US" smtClean="0"/>
              <a:t>3</a:t>
            </a:fld>
            <a:endParaRPr lang="en-US" dirty="0"/>
          </a:p>
        </p:txBody>
      </p:sp>
    </p:spTree>
    <p:extLst>
      <p:ext uri="{BB962C8B-B14F-4D97-AF65-F5344CB8AC3E}">
        <p14:creationId xmlns:p14="http://schemas.microsoft.com/office/powerpoint/2010/main" val="24539429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600" dirty="0"/>
              <a:t>2011 – Eliminated the mandate that patients register with state and any disclosure of specific condition to the State; only needed Physician certification.</a:t>
            </a:r>
          </a:p>
          <a:p>
            <a:r>
              <a:rPr lang="en-US" sz="1600" dirty="0"/>
              <a:t>2012 – Rep. Diane Russell submits first of adult use legalization bills.</a:t>
            </a:r>
          </a:p>
          <a:p>
            <a:r>
              <a:rPr lang="en-US" sz="1600" dirty="0"/>
              <a:t>2013 – Allow limited use of pesticides.</a:t>
            </a:r>
          </a:p>
          <a:p>
            <a:pPr lvl="1"/>
            <a:r>
              <a:rPr lang="en-US" sz="1400" dirty="0"/>
              <a:t>First Cole Memo released by the DOJ</a:t>
            </a:r>
          </a:p>
          <a:p>
            <a:r>
              <a:rPr lang="en-US" sz="1600" dirty="0"/>
              <a:t>2014 – Congressional budget (CR) amendment – forbid the DOL to spend $ to prevent states from implementing their state laws that authorize mmj.</a:t>
            </a:r>
          </a:p>
          <a:p>
            <a:r>
              <a:rPr lang="en-US" sz="1600" dirty="0"/>
              <a:t>2015 – Allow medical use at schools; 302 providers certifying; 2225 CGs; 35K patients</a:t>
            </a:r>
          </a:p>
          <a:p>
            <a:r>
              <a:rPr lang="en-US" sz="1600" dirty="0"/>
              <a:t>2016 – DHHS rejects adding as condition, opioid addiction; 3000 CGs now registered.</a:t>
            </a:r>
          </a:p>
          <a:p>
            <a:pPr lvl="0"/>
            <a:r>
              <a:rPr lang="en-US" sz="1600" dirty="0"/>
              <a:t>Fed appeals court (9</a:t>
            </a:r>
            <a:r>
              <a:rPr lang="en-US" sz="1600" baseline="30000" dirty="0"/>
              <a:t>th</a:t>
            </a:r>
            <a:r>
              <a:rPr lang="en-US" sz="1600" dirty="0"/>
              <a:t> circuit) upheld Congressional CR amendment.</a:t>
            </a:r>
          </a:p>
          <a:p>
            <a:endParaRPr lang="en-US" sz="1600" dirty="0"/>
          </a:p>
          <a:p>
            <a:endParaRPr lang="en-US" sz="1600" dirty="0"/>
          </a:p>
        </p:txBody>
      </p:sp>
      <p:sp>
        <p:nvSpPr>
          <p:cNvPr id="3" name="Title 2"/>
          <p:cNvSpPr>
            <a:spLocks noGrp="1"/>
          </p:cNvSpPr>
          <p:nvPr>
            <p:ph type="title"/>
          </p:nvPr>
        </p:nvSpPr>
        <p:spPr/>
        <p:txBody>
          <a:bodyPr/>
          <a:lstStyle/>
          <a:p>
            <a:r>
              <a:rPr lang="en-US" dirty="0"/>
              <a:t>MMUP</a:t>
            </a:r>
          </a:p>
        </p:txBody>
      </p:sp>
      <p:sp>
        <p:nvSpPr>
          <p:cNvPr id="4" name="Slide Number Placeholder 3"/>
          <p:cNvSpPr>
            <a:spLocks noGrp="1"/>
          </p:cNvSpPr>
          <p:nvPr>
            <p:ph type="sldNum" sz="quarter" idx="13"/>
          </p:nvPr>
        </p:nvSpPr>
        <p:spPr/>
        <p:txBody>
          <a:bodyPr/>
          <a:lstStyle/>
          <a:p>
            <a:fld id="{46460557-0BF3-42DC-98BE-9D1A3FFF5404}" type="slidenum">
              <a:rPr lang="en-US" smtClean="0"/>
              <a:t>4</a:t>
            </a:fld>
            <a:endParaRPr lang="en-US" dirty="0"/>
          </a:p>
        </p:txBody>
      </p:sp>
    </p:spTree>
    <p:extLst>
      <p:ext uri="{BB962C8B-B14F-4D97-AF65-F5344CB8AC3E}">
        <p14:creationId xmlns:p14="http://schemas.microsoft.com/office/powerpoint/2010/main" val="29961327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en-US" sz="1600" dirty="0"/>
              <a:t>2016 – ADULT USE INITIATIVE PASSES </a:t>
            </a:r>
          </a:p>
          <a:p>
            <a:r>
              <a:rPr lang="en-US" sz="1600" dirty="0"/>
              <a:t>2017 – MLIC meets for 9 months before bill vetoed and sustained.</a:t>
            </a:r>
          </a:p>
          <a:p>
            <a:r>
              <a:rPr lang="en-US" sz="1600" dirty="0"/>
              <a:t>2018 – 1719 passes and override.</a:t>
            </a:r>
          </a:p>
          <a:p>
            <a:pPr lvl="0"/>
            <a:r>
              <a:rPr lang="en-US" sz="1600" dirty="0"/>
              <a:t>1539 still tied up.</a:t>
            </a:r>
          </a:p>
          <a:p>
            <a:r>
              <a:rPr lang="en-US" sz="1600" dirty="0"/>
              <a:t>Sessions rescinds Cole Memoranda.</a:t>
            </a:r>
          </a:p>
          <a:p>
            <a:r>
              <a:rPr lang="en-US" sz="1600" dirty="0"/>
              <a:t>DHHS significant rulemaking reform effective May 10</a:t>
            </a:r>
            <a:r>
              <a:rPr lang="en-US" sz="1600" baseline="30000" dirty="0"/>
              <a:t>th</a:t>
            </a:r>
            <a:r>
              <a:rPr lang="en-US" sz="1600" dirty="0"/>
              <a:t>.</a:t>
            </a:r>
          </a:p>
          <a:p>
            <a:r>
              <a:rPr lang="en-US" sz="1600" dirty="0"/>
              <a:t>8 dispensaries; 3300 caregivers.</a:t>
            </a:r>
          </a:p>
          <a:p>
            <a:r>
              <a:rPr lang="en-US" sz="1600" dirty="0"/>
              <a:t>MMUMP being moved into DAFS</a:t>
            </a:r>
          </a:p>
          <a:p>
            <a:endParaRPr lang="en-US" sz="1600" dirty="0"/>
          </a:p>
        </p:txBody>
      </p:sp>
      <p:sp>
        <p:nvSpPr>
          <p:cNvPr id="3" name="Title 2"/>
          <p:cNvSpPr>
            <a:spLocks noGrp="1"/>
          </p:cNvSpPr>
          <p:nvPr>
            <p:ph type="title"/>
          </p:nvPr>
        </p:nvSpPr>
        <p:spPr/>
        <p:txBody>
          <a:bodyPr/>
          <a:lstStyle/>
          <a:p>
            <a:r>
              <a:rPr lang="en-US" dirty="0"/>
              <a:t>MMUMP</a:t>
            </a:r>
          </a:p>
        </p:txBody>
      </p:sp>
      <p:sp>
        <p:nvSpPr>
          <p:cNvPr id="4" name="Slide Number Placeholder 3"/>
          <p:cNvSpPr>
            <a:spLocks noGrp="1"/>
          </p:cNvSpPr>
          <p:nvPr>
            <p:ph type="sldNum" sz="quarter" idx="13"/>
          </p:nvPr>
        </p:nvSpPr>
        <p:spPr/>
        <p:txBody>
          <a:bodyPr/>
          <a:lstStyle/>
          <a:p>
            <a:fld id="{46460557-0BF3-42DC-98BE-9D1A3FFF5404}" type="slidenum">
              <a:rPr lang="en-US" smtClean="0"/>
              <a:t>5</a:t>
            </a:fld>
            <a:endParaRPr lang="en-US" dirty="0"/>
          </a:p>
        </p:txBody>
      </p:sp>
    </p:spTree>
    <p:extLst>
      <p:ext uri="{BB962C8B-B14F-4D97-AF65-F5344CB8AC3E}">
        <p14:creationId xmlns:p14="http://schemas.microsoft.com/office/powerpoint/2010/main" val="20803539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0" indent="0">
              <a:buNone/>
            </a:pPr>
            <a:r>
              <a:rPr lang="en-US" sz="2000" dirty="0"/>
              <a:t>HHS Committee acknowledged the current state of MMUMP within DHHS.</a:t>
            </a:r>
          </a:p>
          <a:p>
            <a:pPr lvl="1">
              <a:buFont typeface="Arial" panose="020B0604020202020204" pitchFamily="34" charset="0"/>
              <a:buChar char="•"/>
            </a:pPr>
            <a:r>
              <a:rPr lang="en-US" sz="1600" dirty="0"/>
              <a:t>DHHS passively allowed for unlimited patients for caregivers (through patient rotation), caregiver stores, patient freedom to move from one provider to another by designating and de-designating, and an ineffective inspection system.  </a:t>
            </a:r>
          </a:p>
          <a:p>
            <a:pPr lvl="1">
              <a:buFont typeface="Arial" panose="020B0604020202020204" pitchFamily="34" charset="0"/>
              <a:buChar char="•"/>
            </a:pPr>
            <a:r>
              <a:rPr lang="en-US" sz="1600" dirty="0"/>
              <a:t>Allowed the medical program to feed the black market.  Additionally, the MMUMP also has provided no clarity on municipal control.  </a:t>
            </a:r>
          </a:p>
          <a:p>
            <a:pPr lvl="1">
              <a:buFont typeface="Arial" panose="020B0604020202020204" pitchFamily="34" charset="0"/>
              <a:buChar char="•"/>
            </a:pPr>
            <a:r>
              <a:rPr lang="en-US" sz="1600" dirty="0"/>
              <a:t>LD 1539 provides increased regulation and greater clarity and transparency by accomplishing the following:</a:t>
            </a:r>
          </a:p>
          <a:p>
            <a:endParaRPr lang="en-US" sz="1600" dirty="0"/>
          </a:p>
        </p:txBody>
      </p:sp>
      <p:sp>
        <p:nvSpPr>
          <p:cNvPr id="3" name="Title 2"/>
          <p:cNvSpPr>
            <a:spLocks noGrp="1"/>
          </p:cNvSpPr>
          <p:nvPr>
            <p:ph type="title"/>
          </p:nvPr>
        </p:nvSpPr>
        <p:spPr/>
        <p:txBody>
          <a:bodyPr/>
          <a:lstStyle/>
          <a:p>
            <a:r>
              <a:rPr lang="en-US" dirty="0"/>
              <a:t>MMUMP – LD 1539</a:t>
            </a:r>
          </a:p>
        </p:txBody>
      </p:sp>
      <p:sp>
        <p:nvSpPr>
          <p:cNvPr id="4" name="Slide Number Placeholder 3"/>
          <p:cNvSpPr>
            <a:spLocks noGrp="1"/>
          </p:cNvSpPr>
          <p:nvPr>
            <p:ph type="sldNum" sz="quarter" idx="13"/>
          </p:nvPr>
        </p:nvSpPr>
        <p:spPr/>
        <p:txBody>
          <a:bodyPr/>
          <a:lstStyle/>
          <a:p>
            <a:fld id="{46460557-0BF3-42DC-98BE-9D1A3FFF5404}" type="slidenum">
              <a:rPr lang="en-US" smtClean="0"/>
              <a:t>6</a:t>
            </a:fld>
            <a:endParaRPr lang="en-US" dirty="0"/>
          </a:p>
        </p:txBody>
      </p:sp>
    </p:spTree>
    <p:extLst>
      <p:ext uri="{BB962C8B-B14F-4D97-AF65-F5344CB8AC3E}">
        <p14:creationId xmlns:p14="http://schemas.microsoft.com/office/powerpoint/2010/main" val="221053752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marL="342900" lvl="1" indent="-342900">
              <a:buFont typeface="Arial" panose="020B0604020202020204" pitchFamily="34" charset="0"/>
              <a:buChar char="•"/>
            </a:pPr>
            <a:r>
              <a:rPr lang="en-US" dirty="0"/>
              <a:t>Levels the Playing Field within the MMUMP</a:t>
            </a:r>
          </a:p>
          <a:p>
            <a:pPr marL="697230" lvl="2" indent="-342900"/>
            <a:r>
              <a:rPr lang="en-US" sz="1600" dirty="0"/>
              <a:t>Recognizes DHHS acquiescence to caregiver storefronts and allows only with municipal approval and further regulation.</a:t>
            </a:r>
          </a:p>
          <a:p>
            <a:pPr marL="697230" lvl="2" indent="-342900"/>
            <a:r>
              <a:rPr lang="en-US" sz="1600" dirty="0"/>
              <a:t>Allows all business entities within the MMUMP to be able to be organized as any legal business association, which </a:t>
            </a:r>
            <a:r>
              <a:rPr lang="en-US" sz="1600" u="sng" dirty="0"/>
              <a:t>will allow the dispensaries to be able to convert to or reorganize as a profit corporation</a:t>
            </a:r>
            <a:r>
              <a:rPr lang="en-US" sz="1600" dirty="0"/>
              <a:t>.</a:t>
            </a:r>
          </a:p>
          <a:p>
            <a:r>
              <a:rPr lang="en-US" sz="2400" dirty="0"/>
              <a:t>Local Control</a:t>
            </a:r>
          </a:p>
          <a:p>
            <a:pPr lvl="1">
              <a:buFont typeface="Arial" panose="020B0604020202020204" pitchFamily="34" charset="0"/>
              <a:buChar char="•"/>
            </a:pPr>
            <a:r>
              <a:rPr lang="en-US" sz="1600" dirty="0"/>
              <a:t>MMA</a:t>
            </a:r>
            <a:r>
              <a:rPr lang="en-US" sz="1600" b="1" dirty="0"/>
              <a:t> </a:t>
            </a:r>
            <a:r>
              <a:rPr lang="en-US" sz="1600" dirty="0"/>
              <a:t>approved of language in 1539, which provides municipalities with the much-needed authority to regulate caregivers and dispensaries.</a:t>
            </a:r>
          </a:p>
          <a:p>
            <a:pPr lvl="1">
              <a:buFont typeface="Arial" panose="020B0604020202020204" pitchFamily="34" charset="0"/>
              <a:buChar char="•"/>
            </a:pPr>
            <a:r>
              <a:rPr lang="en-US" sz="1600" dirty="0"/>
              <a:t>Requires local approval of caregiver stores, like dispensaries.</a:t>
            </a:r>
          </a:p>
          <a:p>
            <a:endParaRPr lang="en-US" dirty="0"/>
          </a:p>
        </p:txBody>
      </p:sp>
      <p:sp>
        <p:nvSpPr>
          <p:cNvPr id="3" name="Title 2"/>
          <p:cNvSpPr>
            <a:spLocks noGrp="1"/>
          </p:cNvSpPr>
          <p:nvPr>
            <p:ph type="title"/>
          </p:nvPr>
        </p:nvSpPr>
        <p:spPr/>
        <p:txBody>
          <a:bodyPr/>
          <a:lstStyle/>
          <a:p>
            <a:r>
              <a:rPr lang="en-US" dirty="0"/>
              <a:t>MMUMP – LD 1539</a:t>
            </a:r>
          </a:p>
        </p:txBody>
      </p:sp>
      <p:sp>
        <p:nvSpPr>
          <p:cNvPr id="4" name="Slide Number Placeholder 3"/>
          <p:cNvSpPr>
            <a:spLocks noGrp="1"/>
          </p:cNvSpPr>
          <p:nvPr>
            <p:ph type="sldNum" sz="quarter" idx="13"/>
          </p:nvPr>
        </p:nvSpPr>
        <p:spPr/>
        <p:txBody>
          <a:bodyPr/>
          <a:lstStyle/>
          <a:p>
            <a:fld id="{46460557-0BF3-42DC-98BE-9D1A3FFF5404}" type="slidenum">
              <a:rPr lang="en-US" smtClean="0"/>
              <a:t>7</a:t>
            </a:fld>
            <a:endParaRPr lang="en-US" dirty="0"/>
          </a:p>
        </p:txBody>
      </p:sp>
    </p:spTree>
    <p:extLst>
      <p:ext uri="{BB962C8B-B14F-4D97-AF65-F5344CB8AC3E}">
        <p14:creationId xmlns:p14="http://schemas.microsoft.com/office/powerpoint/2010/main" val="53469363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0"/>
            <a:r>
              <a:rPr lang="en-US" sz="2400" dirty="0"/>
              <a:t>Improves Health and Safety, Consistent with 1719</a:t>
            </a:r>
          </a:p>
          <a:p>
            <a:pPr lvl="2"/>
            <a:r>
              <a:rPr lang="en-US" sz="1600" dirty="0"/>
              <a:t>Expands most dispensary regulations to caregivers, including inspection without notice and safety/security measures.</a:t>
            </a:r>
          </a:p>
          <a:p>
            <a:pPr lvl="2"/>
            <a:r>
              <a:rPr lang="en-US" sz="1600" dirty="0"/>
              <a:t>Creates a licensing and regulatory structure for currently unlicensed and unregulated processors, who are currently utilizing hazardous materials without any oversight. </a:t>
            </a:r>
          </a:p>
          <a:p>
            <a:pPr lvl="2"/>
            <a:r>
              <a:rPr lang="en-US" sz="1600" dirty="0"/>
              <a:t>Adopts the same seed to sale tracking language as 1719.</a:t>
            </a:r>
          </a:p>
          <a:p>
            <a:pPr lvl="2"/>
            <a:r>
              <a:rPr lang="en-US" sz="1600" dirty="0"/>
              <a:t>Adopts nearly the same packaging and labelling standards as 1719 (with appropriate exceptions recognizing this as medicine).</a:t>
            </a:r>
          </a:p>
          <a:p>
            <a:pPr lvl="2"/>
            <a:r>
              <a:rPr lang="en-US" sz="1600" dirty="0"/>
              <a:t>Provides funding for implementation of a new regulatory structure. </a:t>
            </a:r>
          </a:p>
          <a:p>
            <a:endParaRPr lang="en-US" dirty="0"/>
          </a:p>
        </p:txBody>
      </p:sp>
      <p:sp>
        <p:nvSpPr>
          <p:cNvPr id="3" name="Title 2"/>
          <p:cNvSpPr>
            <a:spLocks noGrp="1"/>
          </p:cNvSpPr>
          <p:nvPr>
            <p:ph type="title"/>
          </p:nvPr>
        </p:nvSpPr>
        <p:spPr/>
        <p:txBody>
          <a:bodyPr/>
          <a:lstStyle/>
          <a:p>
            <a:r>
              <a:rPr lang="en-US" dirty="0"/>
              <a:t>MMUMP – LD 1539</a:t>
            </a:r>
          </a:p>
        </p:txBody>
      </p:sp>
      <p:sp>
        <p:nvSpPr>
          <p:cNvPr id="4" name="Slide Number Placeholder 3"/>
          <p:cNvSpPr>
            <a:spLocks noGrp="1"/>
          </p:cNvSpPr>
          <p:nvPr>
            <p:ph type="sldNum" sz="quarter" idx="13"/>
          </p:nvPr>
        </p:nvSpPr>
        <p:spPr/>
        <p:txBody>
          <a:bodyPr/>
          <a:lstStyle/>
          <a:p>
            <a:fld id="{46460557-0BF3-42DC-98BE-9D1A3FFF5404}" type="slidenum">
              <a:rPr lang="en-US" smtClean="0"/>
              <a:t>8</a:t>
            </a:fld>
            <a:endParaRPr lang="en-US" dirty="0"/>
          </a:p>
        </p:txBody>
      </p:sp>
    </p:spTree>
    <p:extLst>
      <p:ext uri="{BB962C8B-B14F-4D97-AF65-F5344CB8AC3E}">
        <p14:creationId xmlns:p14="http://schemas.microsoft.com/office/powerpoint/2010/main" val="5292410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pPr lvl="1">
              <a:buFont typeface="Arial" panose="020B0604020202020204" pitchFamily="34" charset="0"/>
              <a:buChar char="•"/>
            </a:pPr>
            <a:r>
              <a:rPr lang="en-US" dirty="0"/>
              <a:t>Improves Patient Access</a:t>
            </a:r>
          </a:p>
          <a:p>
            <a:pPr lvl="2"/>
            <a:r>
              <a:rPr lang="en-US" sz="1600" dirty="0"/>
              <a:t>Recognizes that patients may need to possess more than 2.5 ounces at any one time, especially if they grow their own or are cancer patients.</a:t>
            </a:r>
          </a:p>
          <a:p>
            <a:pPr lvl="2"/>
            <a:r>
              <a:rPr lang="en-US" sz="1600" dirty="0"/>
              <a:t>Places the burden of compliance on patients regarding possession limits instead of point of sale requirements. This will allow patients to shop among caregivers or dispensaries who have the specific strains or formulations they need without the need for designating and de-designating them. </a:t>
            </a:r>
          </a:p>
          <a:p>
            <a:pPr lvl="2"/>
            <a:r>
              <a:rPr lang="en-US" sz="1600" dirty="0"/>
              <a:t>Allows Physician Assistants to certify patients for medical reasons.</a:t>
            </a:r>
          </a:p>
          <a:p>
            <a:pPr lvl="2"/>
            <a:r>
              <a:rPr lang="en-US" sz="1600" dirty="0"/>
              <a:t>Since marijuana is legal for adult use and can be possessed by an adult for any reason, removes the requirement that health care providers can only recommend for certain conditions.  This will ensure that patients will integrate the use of cannabis under the supervision of a healthcare professional.</a:t>
            </a:r>
          </a:p>
          <a:p>
            <a:endParaRPr lang="en-US" dirty="0"/>
          </a:p>
        </p:txBody>
      </p:sp>
      <p:sp>
        <p:nvSpPr>
          <p:cNvPr id="3" name="Title 2"/>
          <p:cNvSpPr>
            <a:spLocks noGrp="1"/>
          </p:cNvSpPr>
          <p:nvPr>
            <p:ph type="title"/>
          </p:nvPr>
        </p:nvSpPr>
        <p:spPr/>
        <p:txBody>
          <a:bodyPr/>
          <a:lstStyle/>
          <a:p>
            <a:r>
              <a:rPr lang="en-US" dirty="0"/>
              <a:t>MMUMP – LD 1539</a:t>
            </a:r>
          </a:p>
        </p:txBody>
      </p:sp>
      <p:sp>
        <p:nvSpPr>
          <p:cNvPr id="4" name="Slide Number Placeholder 3"/>
          <p:cNvSpPr>
            <a:spLocks noGrp="1"/>
          </p:cNvSpPr>
          <p:nvPr>
            <p:ph type="sldNum" sz="quarter" idx="13"/>
          </p:nvPr>
        </p:nvSpPr>
        <p:spPr/>
        <p:txBody>
          <a:bodyPr/>
          <a:lstStyle/>
          <a:p>
            <a:fld id="{46460557-0BF3-42DC-98BE-9D1A3FFF5404}" type="slidenum">
              <a:rPr lang="en-US" smtClean="0"/>
              <a:t>9</a:t>
            </a:fld>
            <a:endParaRPr lang="en-US" dirty="0"/>
          </a:p>
        </p:txBody>
      </p:sp>
    </p:spTree>
    <p:extLst>
      <p:ext uri="{BB962C8B-B14F-4D97-AF65-F5344CB8AC3E}">
        <p14:creationId xmlns:p14="http://schemas.microsoft.com/office/powerpoint/2010/main" val="488703041"/>
      </p:ext>
    </p:extLst>
  </p:cSld>
  <p:clrMapOvr>
    <a:masterClrMapping/>
  </p:clrMapOvr>
  <p:transition/>
</p:sld>
</file>

<file path=ppt/theme/theme1.xml><?xml version="1.0" encoding="utf-8"?>
<a:theme xmlns:a="http://schemas.openxmlformats.org/drawingml/2006/main" name="2017 Powerpoint Template">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 PowerPoint Template.pptx" id="{538E4BF6-4DB1-4D5C-90A3-6E5949BFEA6A}" vid="{72484ACA-4291-47CB-BD6C-74B9C3731E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3B791B5E55CF44083C9A6E43D2F423C" ma:contentTypeVersion="0" ma:contentTypeDescription="Create a new document." ma:contentTypeScope="" ma:versionID="64016a5e26e2728c9e4576851764942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3C9C51-46AB-486D-AD02-914A4686F71D}">
  <ds:schemaRefs>
    <ds:schemaRef ds:uri="http://schemas.microsoft.com/sharepoint/v3/contenttype/forms"/>
  </ds:schemaRefs>
</ds:datastoreItem>
</file>

<file path=customXml/itemProps2.xml><?xml version="1.0" encoding="utf-8"?>
<ds:datastoreItem xmlns:ds="http://schemas.openxmlformats.org/officeDocument/2006/customXml" ds:itemID="{6B3541A6-C3DC-4012-BEC4-0F9CB28A531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5448D6B-3336-4861-BFAA-5576F072D2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2017 Powerpoint Template</Template>
  <TotalTime>29</TotalTime>
  <Pages>0</Pages>
  <Words>1884</Words>
  <Characters>0</Characters>
  <Application>Microsoft Office PowerPoint</Application>
  <PresentationFormat>Letter Paper (8.5x11 in)</PresentationFormat>
  <Lines>0</Lines>
  <Paragraphs>193</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 Neue</vt:lpstr>
      <vt:lpstr>Helvetica Neue Light</vt:lpstr>
      <vt:lpstr>ヒラギノ角ゴ ProN W3</vt:lpstr>
      <vt:lpstr>2017 Powerpoint Template</vt:lpstr>
      <vt:lpstr>Cannabis Clients and Legal Compliance: Navigating Maine’s Marijuana Laws </vt:lpstr>
      <vt:lpstr>State of Marijuana Regulation</vt:lpstr>
      <vt:lpstr>MMUMP</vt:lpstr>
      <vt:lpstr>MMUP</vt:lpstr>
      <vt:lpstr>MMUMP</vt:lpstr>
      <vt:lpstr>MMUMP – LD 1539</vt:lpstr>
      <vt:lpstr>MMUMP – LD 1539</vt:lpstr>
      <vt:lpstr>MMUMP – LD 1539</vt:lpstr>
      <vt:lpstr>MMUMP – LD 1539</vt:lpstr>
      <vt:lpstr>MMUMP – LD 1539</vt:lpstr>
      <vt:lpstr>Adult Use – LD 1719</vt:lpstr>
      <vt:lpstr>DAFS</vt:lpstr>
      <vt:lpstr>General Licensing Criteria</vt:lpstr>
      <vt:lpstr>General Licensing Criteria</vt:lpstr>
      <vt:lpstr>Cultivation License</vt:lpstr>
      <vt:lpstr>Retail License</vt:lpstr>
      <vt:lpstr>Processing/Manufacturing License</vt:lpstr>
      <vt:lpstr>Testing License</vt:lpstr>
      <vt:lpstr>Tax Rates</vt:lpstr>
      <vt:lpstr>Record Keeping and Inspection of Records</vt:lpstr>
      <vt:lpstr>Labelling and Packaging; Advertising and Marketing; Public Safety</vt:lpstr>
      <vt:lpstr>Employment Policies</vt:lpstr>
    </vt:vector>
  </TitlesOfParts>
  <Company>Preti Flaherty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Amber R. Mann</dc:creator>
  <cp:keywords/>
  <dc:description/>
  <cp:lastModifiedBy>Nancy Gerber</cp:lastModifiedBy>
  <cp:revision>7</cp:revision>
  <cp:lastPrinted>2012-09-11T15:05:17Z</cp:lastPrinted>
  <dcterms:created xsi:type="dcterms:W3CDTF">2018-05-29T13:40:14Z</dcterms:created>
  <dcterms:modified xsi:type="dcterms:W3CDTF">2018-06-14T18:16:31Z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0x010100B3B791B5E55CF44083C9A6E43D2F423C</vt:lpwstr>
  </property>
</Properties>
</file>